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72" r:id="rId6"/>
    <p:sldId id="276" r:id="rId7"/>
    <p:sldId id="260" r:id="rId8"/>
    <p:sldId id="278" r:id="rId9"/>
    <p:sldId id="273" r:id="rId10"/>
    <p:sldId id="274" r:id="rId11"/>
    <p:sldId id="261" r:id="rId12"/>
    <p:sldId id="262" r:id="rId13"/>
    <p:sldId id="263" r:id="rId14"/>
    <p:sldId id="264" r:id="rId15"/>
    <p:sldId id="265" r:id="rId16"/>
    <p:sldId id="266" r:id="rId17"/>
    <p:sldId id="268" r:id="rId18"/>
    <p:sldId id="267" r:id="rId19"/>
    <p:sldId id="269" r:id="rId20"/>
    <p:sldId id="270" r:id="rId21"/>
    <p:sldId id="277" r:id="rId22"/>
    <p:sldId id="271" r:id="rId23"/>
    <p:sldId id="279"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33207F-ECCC-41BD-83E2-F0B307A3A1F0}" type="datetimeFigureOut">
              <a:rPr lang="en-US" smtClean="0"/>
              <a:pPr/>
              <a:t>12/10/2014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875DF-6A1F-497A-BE3C-B1AA8BC7C98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8C146E-39D3-4F20-B05B-D76BFE1D328B}" type="datetimeFigureOut">
              <a:rPr lang="en-US" smtClean="0"/>
              <a:pPr/>
              <a:t>12/10/2014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29B4F3-13F4-4F96-8B78-DE0618536B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Demonstrate</a:t>
            </a:r>
            <a:r>
              <a:rPr lang="en-US" baseline="0" dirty="0" smtClean="0"/>
              <a:t> by opening word and showing how to do this!!!!</a:t>
            </a:r>
            <a:endParaRPr lang="en-US" dirty="0"/>
          </a:p>
        </p:txBody>
      </p:sp>
      <p:sp>
        <p:nvSpPr>
          <p:cNvPr id="4" name="Slide Number Placeholder 3"/>
          <p:cNvSpPr>
            <a:spLocks noGrp="1"/>
          </p:cNvSpPr>
          <p:nvPr>
            <p:ph type="sldNum" sz="quarter" idx="10"/>
          </p:nvPr>
        </p:nvSpPr>
        <p:spPr/>
        <p:txBody>
          <a:bodyPr/>
          <a:lstStyle/>
          <a:p>
            <a:fld id="{5E29B4F3-13F4-4F96-8B78-DE0618536BD7}"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back to word and show how everything must look!</a:t>
            </a:r>
            <a:endParaRPr lang="en-US" dirty="0"/>
          </a:p>
        </p:txBody>
      </p:sp>
      <p:sp>
        <p:nvSpPr>
          <p:cNvPr id="4" name="Slide Number Placeholder 3"/>
          <p:cNvSpPr>
            <a:spLocks noGrp="1"/>
          </p:cNvSpPr>
          <p:nvPr>
            <p:ph type="sldNum" sz="quarter" idx="10"/>
          </p:nvPr>
        </p:nvSpPr>
        <p:spPr/>
        <p:txBody>
          <a:bodyPr/>
          <a:lstStyle/>
          <a:p>
            <a:fld id="{5E29B4F3-13F4-4F96-8B78-DE0618536BD7}"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EAA2D33-C64D-42E8-81B7-B84FECAC8CD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A2D33-C64D-42E8-81B7-B84FECAC8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A2D33-C64D-42E8-81B7-B84FECAC8C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A2D33-C64D-42E8-81B7-B84FECAC8C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AA2D33-C64D-42E8-81B7-B84FECAC8CD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AA2D33-C64D-42E8-81B7-B84FECAC8C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AA2D33-C64D-42E8-81B7-B84FECAC8C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AA2D33-C64D-42E8-81B7-B84FECAC8C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AA2D33-C64D-42E8-81B7-B84FECAC8CD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AA2D33-C64D-42E8-81B7-B84FECAC8C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399A134-1371-4F0F-95DF-AF072001F8FA}" type="datetimeFigureOut">
              <a:rPr lang="en-US" smtClean="0"/>
              <a:pPr/>
              <a:t>12/10/2014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AA2D33-C64D-42E8-81B7-B84FECAC8CD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399A134-1371-4F0F-95DF-AF072001F8FA}" type="datetimeFigureOut">
              <a:rPr lang="en-US" smtClean="0"/>
              <a:pPr/>
              <a:t>12/10/2014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AA2D33-C64D-42E8-81B7-B84FECAC8CD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307102"/>
          </a:xfrm>
        </p:spPr>
        <p:txBody>
          <a:bodyPr>
            <a:normAutofit/>
          </a:bodyPr>
          <a:lstStyle/>
          <a:p>
            <a:r>
              <a:rPr lang="en-US" sz="4800" dirty="0" smtClean="0"/>
              <a:t>What to “Fix” in your Graduation Project Papers</a:t>
            </a:r>
            <a:endParaRPr lang="en-US" sz="4800" dirty="0"/>
          </a:p>
        </p:txBody>
      </p:sp>
      <p:sp>
        <p:nvSpPr>
          <p:cNvPr id="3" name="Subtitle 2"/>
          <p:cNvSpPr>
            <a:spLocks noGrp="1"/>
          </p:cNvSpPr>
          <p:nvPr>
            <p:ph type="subTitle" idx="1"/>
          </p:nvPr>
        </p:nvSpPr>
        <p:spPr>
          <a:xfrm>
            <a:off x="1432560" y="2743200"/>
            <a:ext cx="7406640" cy="2971800"/>
          </a:xfrm>
        </p:spPr>
        <p:txBody>
          <a:bodyPr>
            <a:normAutofit/>
          </a:bodyPr>
          <a:lstStyle/>
          <a:p>
            <a:r>
              <a:rPr lang="en-US" sz="3200" dirty="0" smtClean="0"/>
              <a:t>Or,  how to make the papers even better!</a:t>
            </a:r>
          </a:p>
          <a:p>
            <a:pPr algn="ctr"/>
            <a:endParaRPr lang="en-US" sz="32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endParaRPr lang="en-US" sz="3200" dirty="0"/>
          </a:p>
        </p:txBody>
      </p:sp>
      <p:pic>
        <p:nvPicPr>
          <p:cNvPr id="2051" name="Picture 3" descr="C:\Users\userx\AppData\Local\Microsoft\Windows\Temporary Internet Files\Content.IE5\59MKPLLU\MC900343845[1].wmf"/>
          <p:cNvPicPr>
            <a:picLocks noChangeAspect="1" noChangeArrowheads="1"/>
          </p:cNvPicPr>
          <p:nvPr/>
        </p:nvPicPr>
        <p:blipFill>
          <a:blip r:embed="rId2" cstate="print"/>
          <a:srcRect/>
          <a:stretch>
            <a:fillRect/>
          </a:stretch>
        </p:blipFill>
        <p:spPr bwMode="auto">
          <a:xfrm>
            <a:off x="3962400" y="3962400"/>
            <a:ext cx="2286000" cy="2209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in-text citation, put, </a:t>
            </a:r>
            <a:r>
              <a:rPr lang="en-US" dirty="0" smtClean="0">
                <a:solidFill>
                  <a:srgbClr val="002060"/>
                </a:solidFill>
              </a:rPr>
              <a:t>(</a:t>
            </a:r>
            <a:r>
              <a:rPr lang="en-US" dirty="0" err="1" smtClean="0">
                <a:solidFill>
                  <a:srgbClr val="002060"/>
                </a:solidFill>
              </a:rPr>
              <a:t>qtd</a:t>
            </a:r>
            <a:r>
              <a:rPr lang="en-US" dirty="0" smtClean="0">
                <a:solidFill>
                  <a:srgbClr val="002060"/>
                </a:solidFill>
              </a:rPr>
              <a:t>. in Smith).</a:t>
            </a:r>
          </a:p>
          <a:p>
            <a:r>
              <a:rPr lang="en-US" dirty="0" smtClean="0"/>
              <a:t>This way, your reader knows that Smith quoted Jones, and will not look for a Jones on the Works Cited page.</a:t>
            </a:r>
          </a:p>
          <a:p>
            <a:pPr algn="ctr">
              <a:buNone/>
            </a:pPr>
            <a:endParaRPr lang="en-US" dirty="0" smtClean="0"/>
          </a:p>
          <a:p>
            <a:pPr>
              <a:buNone/>
            </a:pPr>
            <a:endParaRPr lang="en-US" dirty="0" smtClean="0"/>
          </a:p>
          <a:p>
            <a:pPr>
              <a:buNone/>
            </a:pPr>
            <a:endParaRPr lang="en-US" b="1" i="1" dirty="0" smtClean="0">
              <a:solidFill>
                <a:srgbClr val="008000"/>
              </a:solidFill>
            </a:endParaRPr>
          </a:p>
          <a:p>
            <a:pPr>
              <a:buNone/>
            </a:pPr>
            <a:r>
              <a:rPr lang="en-US" b="1" i="1" dirty="0" smtClean="0">
                <a:solidFill>
                  <a:srgbClr val="008000"/>
                </a:solidFill>
              </a:rPr>
              <a:t>Remember, you have easybib.com &amp; the YouTube tutorials to help you!!!</a:t>
            </a:r>
            <a:endParaRPr lang="en-US" b="1" i="1" dirty="0">
              <a:solidFill>
                <a:srgbClr val="008000"/>
              </a:solidFill>
            </a:endParaRPr>
          </a:p>
        </p:txBody>
      </p:sp>
      <p:pic>
        <p:nvPicPr>
          <p:cNvPr id="2050" name="Picture 2" descr="C:\Users\userx\AppData\Local\Microsoft\Windows\Temporary Internet Files\Content.IE5\LJ21KS00\MC900438131[1].wmf"/>
          <p:cNvPicPr>
            <a:picLocks noChangeAspect="1" noChangeArrowheads="1"/>
          </p:cNvPicPr>
          <p:nvPr/>
        </p:nvPicPr>
        <p:blipFill>
          <a:blip r:embed="rId2" cstate="print"/>
          <a:srcRect/>
          <a:stretch>
            <a:fillRect/>
          </a:stretch>
        </p:blipFill>
        <p:spPr bwMode="auto">
          <a:xfrm>
            <a:off x="3886201" y="3352800"/>
            <a:ext cx="1676400" cy="14763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392362"/>
          </a:xfrm>
        </p:spPr>
        <p:txBody>
          <a:bodyPr>
            <a:normAutofit/>
          </a:bodyPr>
          <a:lstStyle/>
          <a:p>
            <a:r>
              <a:rPr lang="en-US" dirty="0" smtClean="0"/>
              <a:t>A basic typing rule concerns spaces after end punctuation.  You know, “.” “?” and “!”</a:t>
            </a:r>
            <a:endParaRPr lang="en-US" dirty="0"/>
          </a:p>
        </p:txBody>
      </p:sp>
      <p:sp>
        <p:nvSpPr>
          <p:cNvPr id="3" name="Content Placeholder 2"/>
          <p:cNvSpPr>
            <a:spLocks noGrp="1"/>
          </p:cNvSpPr>
          <p:nvPr>
            <p:ph idx="1"/>
          </p:nvPr>
        </p:nvSpPr>
        <p:spPr>
          <a:xfrm>
            <a:off x="1435608" y="2667000"/>
            <a:ext cx="7498080" cy="3733800"/>
          </a:xfrm>
        </p:spPr>
        <p:txBody>
          <a:bodyPr>
            <a:normAutofit/>
          </a:bodyPr>
          <a:lstStyle/>
          <a:p>
            <a:r>
              <a:rPr lang="en-US" sz="4000" dirty="0" smtClean="0"/>
              <a:t>You need to put two spaces after the end punctuation before you start the next sentence.  Just like I did here.                    </a:t>
            </a:r>
            <a:endParaRPr lang="en-US" sz="4000" dirty="0"/>
          </a:p>
        </p:txBody>
      </p:sp>
      <p:sp>
        <p:nvSpPr>
          <p:cNvPr id="4" name="Up Arrow 3"/>
          <p:cNvSpPr/>
          <p:nvPr/>
        </p:nvSpPr>
        <p:spPr>
          <a:xfrm>
            <a:off x="6781800" y="4495800"/>
            <a:ext cx="228600" cy="1143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format monkey </a:t>
            </a:r>
            <a:r>
              <a:rPr lang="en-US" b="1" u="sng" dirty="0" smtClean="0"/>
              <a:t>insists</a:t>
            </a:r>
            <a:r>
              <a:rPr lang="en-US" dirty="0" smtClean="0"/>
              <a:t>:</a:t>
            </a:r>
            <a:endParaRPr lang="en-US" dirty="0"/>
          </a:p>
        </p:txBody>
      </p:sp>
      <p:sp>
        <p:nvSpPr>
          <p:cNvPr id="4" name="Content Placeholder 3"/>
          <p:cNvSpPr>
            <a:spLocks noGrp="1"/>
          </p:cNvSpPr>
          <p:nvPr>
            <p:ph sz="half" idx="2"/>
          </p:nvPr>
        </p:nvSpPr>
        <p:spPr>
          <a:xfrm>
            <a:off x="4114800" y="1524000"/>
            <a:ext cx="4818888" cy="4953000"/>
          </a:xfrm>
        </p:spPr>
        <p:txBody>
          <a:bodyPr>
            <a:normAutofit/>
          </a:bodyPr>
          <a:lstStyle/>
          <a:p>
            <a:r>
              <a:rPr lang="en-US" b="1" dirty="0" smtClean="0">
                <a:solidFill>
                  <a:schemeClr val="accent4"/>
                </a:solidFill>
              </a:rPr>
              <a:t>Your margins must be one inch (1”).</a:t>
            </a:r>
          </a:p>
          <a:p>
            <a:r>
              <a:rPr lang="en-US" b="1" dirty="0" smtClean="0">
                <a:solidFill>
                  <a:schemeClr val="accent4"/>
                </a:solidFill>
              </a:rPr>
              <a:t>Pay attention to bottom margins!  Word will automatically move you on to the next page, you don’t have to do it yourself.</a:t>
            </a:r>
            <a:endParaRPr lang="en-US" b="1" dirty="0">
              <a:solidFill>
                <a:schemeClr val="accent4"/>
              </a:solidFill>
            </a:endParaRPr>
          </a:p>
        </p:txBody>
      </p:sp>
      <p:pic>
        <p:nvPicPr>
          <p:cNvPr id="2050" name="Picture 2" descr="C:\Users\userx\AppData\Local\Microsoft\Windows\Temporary Internet Files\Content.IE5\59MKPLLU\MP900446585[1].jpg"/>
          <p:cNvPicPr>
            <a:picLocks noGrp="1" noChangeAspect="1" noChangeArrowheads="1"/>
          </p:cNvPicPr>
          <p:nvPr>
            <p:ph sz="half" idx="1"/>
          </p:nvPr>
        </p:nvPicPr>
        <p:blipFill>
          <a:blip r:embed="rId3" cstate="print"/>
          <a:srcRect/>
          <a:stretch>
            <a:fillRect/>
          </a:stretch>
        </p:blipFill>
        <p:spPr bwMode="auto">
          <a:xfrm>
            <a:off x="1457867" y="1524001"/>
            <a:ext cx="2504533" cy="335279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tx2"/>
                </a:solidFill>
                <a:effectLst/>
                <a:latin typeface="Times New Roman" pitchFamily="18" charset="0"/>
                <a:cs typeface="Times New Roman" pitchFamily="18" charset="0"/>
              </a:rPr>
              <a:t>The format monkey also requires</a:t>
            </a:r>
            <a:endParaRPr lang="en-US" b="1" i="1" dirty="0">
              <a:solidFill>
                <a:schemeClr val="tx2"/>
              </a:solidFill>
              <a:effectLst/>
              <a:latin typeface="Times New Roman" pitchFamily="18" charset="0"/>
              <a:cs typeface="Times New Roman" pitchFamily="18" charset="0"/>
            </a:endParaRPr>
          </a:p>
        </p:txBody>
      </p:sp>
      <p:sp>
        <p:nvSpPr>
          <p:cNvPr id="3" name="Content Placeholder 2"/>
          <p:cNvSpPr>
            <a:spLocks noGrp="1"/>
          </p:cNvSpPr>
          <p:nvPr>
            <p:ph sz="half" idx="1"/>
          </p:nvPr>
        </p:nvSpPr>
        <p:spPr>
          <a:xfrm>
            <a:off x="1435608" y="1219200"/>
            <a:ext cx="4431792" cy="5334000"/>
          </a:xfrm>
        </p:spPr>
        <p:txBody>
          <a:bodyPr>
            <a:normAutofit/>
          </a:bodyPr>
          <a:lstStyle/>
          <a:p>
            <a:r>
              <a:rPr lang="en-US" b="1" dirty="0" smtClean="0">
                <a:solidFill>
                  <a:schemeClr val="accent3"/>
                </a:solidFill>
                <a:latin typeface="Times New Roman" pitchFamily="18" charset="0"/>
                <a:cs typeface="Times New Roman" pitchFamily="18" charset="0"/>
              </a:rPr>
              <a:t>that everything in your paper be typed in Times New Roman (TNR) 12 point font. Or Arial 12.</a:t>
            </a:r>
          </a:p>
          <a:p>
            <a:r>
              <a:rPr lang="en-US" b="1" dirty="0" smtClean="0">
                <a:solidFill>
                  <a:schemeClr val="accent3"/>
                </a:solidFill>
                <a:latin typeface="Times New Roman" pitchFamily="18" charset="0"/>
                <a:cs typeface="Times New Roman" pitchFamily="18" charset="0"/>
              </a:rPr>
              <a:t>This does not mean a “12.5” setting for the size and style of the words.  It means size 12 in the specific style of Times New Roman, which is the font of this slide! Even the Works Cited page!</a:t>
            </a:r>
            <a:endParaRPr lang="en-US" b="1" dirty="0">
              <a:solidFill>
                <a:schemeClr val="accent3"/>
              </a:solidFill>
              <a:latin typeface="Times New Roman" pitchFamily="18" charset="0"/>
              <a:cs typeface="Times New Roman" pitchFamily="18" charset="0"/>
            </a:endParaRPr>
          </a:p>
        </p:txBody>
      </p:sp>
      <p:pic>
        <p:nvPicPr>
          <p:cNvPr id="1026" name="Picture 2" descr="C:\Users\userx\AppData\Local\Microsoft\Windows\Temporary Internet Files\Content.IE5\LJ21KS00\MP900446586[1].jpg"/>
          <p:cNvPicPr>
            <a:picLocks noGrp="1" noChangeAspect="1" noChangeArrowheads="1"/>
          </p:cNvPicPr>
          <p:nvPr>
            <p:ph sz="half" idx="2"/>
          </p:nvPr>
        </p:nvPicPr>
        <p:blipFill>
          <a:blip r:embed="rId2" cstate="print"/>
          <a:srcRect/>
          <a:stretch>
            <a:fillRect/>
          </a:stretch>
        </p:blipFill>
        <p:spPr bwMode="auto">
          <a:xfrm>
            <a:off x="5943600" y="1981200"/>
            <a:ext cx="2968083" cy="42068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3810000"/>
          </a:xfrm>
        </p:spPr>
        <p:txBody>
          <a:bodyPr>
            <a:normAutofit/>
          </a:bodyPr>
          <a:lstStyle/>
          <a:p>
            <a:r>
              <a:rPr lang="en-US" sz="5400" dirty="0" smtClean="0">
                <a:solidFill>
                  <a:schemeClr val="accent6"/>
                </a:solidFill>
              </a:rPr>
              <a:t>And what about spacing?</a:t>
            </a:r>
            <a:endParaRPr lang="en-US" sz="5400" dirty="0">
              <a:solidFill>
                <a:schemeClr val="accent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 us go back to our sample document and try again . . . </a:t>
            </a:r>
            <a:endParaRPr lang="en-US" dirty="0"/>
          </a:p>
        </p:txBody>
      </p:sp>
      <p:pic>
        <p:nvPicPr>
          <p:cNvPr id="2050" name="Picture 2" descr="C:\Users\userx\AppData\Local\Microsoft\Windows\Temporary Internet Files\Content.IE5\19PWF5CM\MP900446597[1].jpg"/>
          <p:cNvPicPr>
            <a:picLocks noGrp="1" noChangeAspect="1" noChangeArrowheads="1"/>
          </p:cNvPicPr>
          <p:nvPr>
            <p:ph idx="1"/>
          </p:nvPr>
        </p:nvPicPr>
        <p:blipFill>
          <a:blip r:embed="rId3" cstate="print"/>
          <a:srcRect/>
          <a:stretch>
            <a:fillRect/>
          </a:stretch>
        </p:blipFill>
        <p:spPr bwMode="auto">
          <a:xfrm>
            <a:off x="5105400" y="2209800"/>
            <a:ext cx="3712464" cy="4114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chemeClr val="accent3"/>
                </a:solidFill>
              </a:rPr>
              <a:t>Everything needs to be at “0”</a:t>
            </a:r>
            <a:endParaRPr lang="en-US" b="1" i="1" dirty="0">
              <a:solidFill>
                <a:schemeClr val="accent3"/>
              </a:solidFill>
            </a:endParaRPr>
          </a:p>
        </p:txBody>
      </p:sp>
      <p:sp>
        <p:nvSpPr>
          <p:cNvPr id="3" name="Content Placeholder 2"/>
          <p:cNvSpPr>
            <a:spLocks noGrp="1"/>
          </p:cNvSpPr>
          <p:nvPr>
            <p:ph sz="half" idx="1"/>
          </p:nvPr>
        </p:nvSpPr>
        <p:spPr>
          <a:xfrm>
            <a:off x="1435608" y="1219200"/>
            <a:ext cx="3657600" cy="5181600"/>
          </a:xfrm>
        </p:spPr>
        <p:txBody>
          <a:bodyPr>
            <a:noAutofit/>
          </a:bodyPr>
          <a:lstStyle/>
          <a:p>
            <a:pPr marL="596646" indent="-514350">
              <a:buFont typeface="+mj-lt"/>
              <a:buAutoNum type="arabicPeriod"/>
            </a:pPr>
            <a:r>
              <a:rPr lang="en-US" sz="3600" dirty="0" smtClean="0"/>
              <a:t>Go to “Page layout”</a:t>
            </a:r>
          </a:p>
          <a:p>
            <a:pPr marL="596646" indent="-514350">
              <a:buFont typeface="+mj-lt"/>
              <a:buAutoNum type="arabicPeriod"/>
            </a:pPr>
            <a:r>
              <a:rPr lang="en-US" sz="3600" dirty="0" smtClean="0"/>
              <a:t>Make sure numbers that show in “indent” and “spacing” are ALL “0” and nothing else!</a:t>
            </a:r>
          </a:p>
        </p:txBody>
      </p:sp>
      <p:sp>
        <p:nvSpPr>
          <p:cNvPr id="4" name="Content Placeholder 3"/>
          <p:cNvSpPr>
            <a:spLocks noGrp="1"/>
          </p:cNvSpPr>
          <p:nvPr>
            <p:ph sz="half" idx="2"/>
          </p:nvPr>
        </p:nvSpPr>
        <p:spPr>
          <a:xfrm>
            <a:off x="5276088" y="1219200"/>
            <a:ext cx="3657600" cy="5257800"/>
          </a:xfrm>
        </p:spPr>
        <p:txBody>
          <a:bodyPr>
            <a:normAutofit/>
          </a:bodyPr>
          <a:lstStyle/>
          <a:p>
            <a:pPr marL="596646" indent="-514350">
              <a:buNone/>
            </a:pPr>
            <a:r>
              <a:rPr lang="en-US" dirty="0" smtClean="0">
                <a:solidFill>
                  <a:schemeClr val="accent6"/>
                </a:solidFill>
              </a:rPr>
              <a:t>3. </a:t>
            </a:r>
            <a:r>
              <a:rPr lang="en-US" dirty="0" smtClean="0"/>
              <a:t>Then, click the little arrow below those areas for “paragraph” and make sure “double” is selected and then </a:t>
            </a:r>
            <a:r>
              <a:rPr lang="en-US" b="1" i="1" u="sng" dirty="0" smtClean="0">
                <a:solidFill>
                  <a:schemeClr val="accent4"/>
                </a:solidFill>
              </a:rPr>
              <a:t>hit “default” </a:t>
            </a:r>
          </a:p>
          <a:p>
            <a:pPr marL="596646" indent="-514350">
              <a:buAutoNum type="arabicPeriod" startAt="4"/>
            </a:pPr>
            <a:r>
              <a:rPr lang="en-US" sz="3200" b="1" u="sng" dirty="0" smtClean="0">
                <a:solidFill>
                  <a:srgbClr val="FF0000"/>
                </a:solidFill>
              </a:rPr>
              <a:t>And now, save your document!</a:t>
            </a:r>
          </a:p>
          <a:p>
            <a:pPr marL="596646" indent="-514350">
              <a:buNone/>
            </a:pPr>
            <a:endParaRPr lang="en-US" sz="3200" b="1" u="sng" dirty="0" smtClean="0">
              <a:solidFill>
                <a:srgbClr val="FF0000"/>
              </a:solidFill>
            </a:endParaRPr>
          </a:p>
          <a:p>
            <a:pPr marL="596646" indent="-514350">
              <a:buNone/>
            </a:pPr>
            <a:endParaRPr lang="en-US" dirty="0" smtClean="0"/>
          </a:p>
        </p:txBody>
      </p:sp>
      <p:sp>
        <p:nvSpPr>
          <p:cNvPr id="5" name="5-Point Star 4"/>
          <p:cNvSpPr/>
          <p:nvPr/>
        </p:nvSpPr>
        <p:spPr>
          <a:xfrm>
            <a:off x="8001000" y="4800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905000"/>
            <a:ext cx="6400800" cy="4267199"/>
          </a:xfrm>
        </p:spPr>
        <p:txBody>
          <a:bodyPr>
            <a:normAutofit fontScale="90000"/>
          </a:bodyPr>
          <a:lstStyle/>
          <a:p>
            <a:r>
              <a:rPr lang="en-US" dirty="0" smtClean="0"/>
              <a:t>If your spacing still looks wrong, then make sure you are not hitting the enter key at the end of each line.  You aren’t on a typewriter.  Word wraps.</a:t>
            </a:r>
            <a:endParaRPr lang="en-US" dirty="0"/>
          </a:p>
        </p:txBody>
      </p:sp>
      <p:sp>
        <p:nvSpPr>
          <p:cNvPr id="3" name="Text Placeholder 2"/>
          <p:cNvSpPr>
            <a:spLocks noGrp="1"/>
          </p:cNvSpPr>
          <p:nvPr>
            <p:ph type="body" idx="1"/>
          </p:nvPr>
        </p:nvSpPr>
        <p:spPr>
          <a:xfrm>
            <a:off x="2578392" y="457200"/>
            <a:ext cx="6400800" cy="1143000"/>
          </a:xfrm>
        </p:spPr>
        <p:txBody>
          <a:bodyPr>
            <a:normAutofit/>
          </a:bodyPr>
          <a:lstStyle/>
          <a:p>
            <a:r>
              <a:rPr lang="en-US" sz="3600" dirty="0" smtClean="0">
                <a:solidFill>
                  <a:schemeClr val="accent3"/>
                </a:solidFill>
              </a:rPr>
              <a:t>Are you creating a “hard” end line?</a:t>
            </a:r>
            <a:endParaRPr lang="en-US" sz="3600" dirty="0">
              <a:solidFill>
                <a:schemeClr val="accent3"/>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163762"/>
          </a:xfrm>
        </p:spPr>
        <p:txBody>
          <a:bodyPr>
            <a:normAutofit/>
          </a:bodyPr>
          <a:lstStyle/>
          <a:p>
            <a:r>
              <a:rPr lang="en-US" dirty="0" smtClean="0"/>
              <a:t>Lastly, we need to talk about the “hanging indent” required on the works cited page. </a:t>
            </a:r>
            <a:endParaRPr lang="en-US" dirty="0"/>
          </a:p>
        </p:txBody>
      </p:sp>
      <p:pic>
        <p:nvPicPr>
          <p:cNvPr id="3075" name="Picture 3" descr="C:\Users\userx\AppData\Local\Microsoft\Windows\Temporary Internet Files\Content.IE5\FGL6XO26\MC900057617[1].wmf"/>
          <p:cNvPicPr>
            <a:picLocks noGrp="1" noChangeAspect="1" noChangeArrowheads="1"/>
          </p:cNvPicPr>
          <p:nvPr>
            <p:ph idx="1"/>
          </p:nvPr>
        </p:nvPicPr>
        <p:blipFill>
          <a:blip r:embed="rId2" cstate="print"/>
          <a:srcRect/>
          <a:stretch>
            <a:fillRect/>
          </a:stretch>
        </p:blipFill>
        <p:spPr bwMode="auto">
          <a:xfrm>
            <a:off x="5105400" y="2362200"/>
            <a:ext cx="3719500" cy="4249975"/>
          </a:xfrm>
          <a:prstGeom prst="rect">
            <a:avLst/>
          </a:prstGeom>
          <a:noFill/>
        </p:spPr>
      </p:pic>
      <p:sp>
        <p:nvSpPr>
          <p:cNvPr id="6" name="TextBox 5"/>
          <p:cNvSpPr txBox="1"/>
          <p:nvPr/>
        </p:nvSpPr>
        <p:spPr>
          <a:xfrm>
            <a:off x="1600200" y="2743200"/>
            <a:ext cx="2971800" cy="3785652"/>
          </a:xfrm>
          <a:prstGeom prst="rect">
            <a:avLst/>
          </a:prstGeom>
          <a:noFill/>
          <a:ln w="28575">
            <a:solidFill>
              <a:schemeClr val="tx1"/>
            </a:solidFill>
          </a:ln>
        </p:spPr>
        <p:txBody>
          <a:bodyPr wrap="square" rtlCol="0">
            <a:spAutoFit/>
          </a:bodyPr>
          <a:lstStyle/>
          <a:p>
            <a:r>
              <a:rPr lang="en-US" sz="4000" dirty="0" smtClean="0">
                <a:solidFill>
                  <a:schemeClr val="accent3"/>
                </a:solidFill>
              </a:rPr>
              <a:t>The hanging indent is the last step to do once you have the page set up!</a:t>
            </a:r>
            <a:endParaRPr lang="en-US" sz="4000" dirty="0">
              <a:solidFill>
                <a:schemeClr val="accent3"/>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Works Cited page should look like the one in the book, page 1373</a:t>
            </a:r>
            <a:endParaRPr lang="en-US" dirty="0"/>
          </a:p>
        </p:txBody>
      </p:sp>
      <p:sp>
        <p:nvSpPr>
          <p:cNvPr id="3" name="Content Placeholder 2"/>
          <p:cNvSpPr>
            <a:spLocks noGrp="1"/>
          </p:cNvSpPr>
          <p:nvPr>
            <p:ph idx="1"/>
          </p:nvPr>
        </p:nvSpPr>
        <p:spPr/>
        <p:txBody>
          <a:bodyPr/>
          <a:lstStyle/>
          <a:p>
            <a:r>
              <a:rPr lang="en-US" dirty="0" smtClean="0"/>
              <a:t>Any entry over one line should have what is called a “hanging indent”</a:t>
            </a:r>
          </a:p>
          <a:p>
            <a:r>
              <a:rPr lang="en-US" dirty="0" smtClean="0"/>
              <a:t>A hanging indent is easily created if you follow these steps:</a:t>
            </a:r>
          </a:p>
          <a:p>
            <a:pPr marL="596646" indent="-514350">
              <a:buAutoNum type="arabicPeriod"/>
            </a:pPr>
            <a:r>
              <a:rPr lang="en-US" dirty="0" smtClean="0">
                <a:solidFill>
                  <a:srgbClr val="008000"/>
                </a:solidFill>
              </a:rPr>
              <a:t>Arrange all entries on your page correctly, that is, alphabetical by author’s last name or by title of article/web page.</a:t>
            </a:r>
          </a:p>
          <a:p>
            <a:pPr marL="596646" indent="-514350">
              <a:buAutoNum type="arabicPeriod"/>
            </a:pPr>
            <a:r>
              <a:rPr lang="en-US" b="1" dirty="0" smtClean="0">
                <a:solidFill>
                  <a:schemeClr val="accent5"/>
                </a:solidFill>
              </a:rPr>
              <a:t>Highlight the first entry that is more than two lines.</a:t>
            </a:r>
            <a:endParaRPr lang="en-US" b="1" dirty="0">
              <a:solidFill>
                <a:schemeClr val="accent5"/>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011362"/>
          </a:xfrm>
        </p:spPr>
        <p:txBody>
          <a:bodyPr>
            <a:normAutofit fontScale="90000"/>
          </a:bodyPr>
          <a:lstStyle/>
          <a:p>
            <a:r>
              <a:rPr lang="en-US" dirty="0" smtClean="0"/>
              <a:t>Enough papers had these errors that it makes sense for all of us to learn what to do</a:t>
            </a:r>
            <a:endParaRPr lang="en-US" dirty="0"/>
          </a:p>
        </p:txBody>
      </p:sp>
      <p:sp>
        <p:nvSpPr>
          <p:cNvPr id="3" name="Content Placeholder 2"/>
          <p:cNvSpPr>
            <a:spLocks noGrp="1"/>
          </p:cNvSpPr>
          <p:nvPr>
            <p:ph idx="1"/>
          </p:nvPr>
        </p:nvSpPr>
        <p:spPr>
          <a:xfrm>
            <a:off x="1435608" y="2667000"/>
            <a:ext cx="7498080" cy="3581400"/>
          </a:xfrm>
        </p:spPr>
        <p:txBody>
          <a:bodyPr/>
          <a:lstStyle/>
          <a:p>
            <a:r>
              <a:rPr lang="en-US" dirty="0" smtClean="0"/>
              <a:t>Your job will be to go back to your paper and correct any of these errors that you find.</a:t>
            </a:r>
          </a:p>
          <a:p>
            <a:r>
              <a:rPr lang="en-US" dirty="0" smtClean="0"/>
              <a:t>You will want to look the following problems in your copy of your rough draft.  FIX THEM NOW!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Hanging Indents, continued</a:t>
            </a:r>
            <a:endParaRPr lang="en-US" dirty="0"/>
          </a:p>
        </p:txBody>
      </p:sp>
      <p:sp>
        <p:nvSpPr>
          <p:cNvPr id="3" name="Content Placeholder 2"/>
          <p:cNvSpPr>
            <a:spLocks noGrp="1"/>
          </p:cNvSpPr>
          <p:nvPr>
            <p:ph idx="1"/>
          </p:nvPr>
        </p:nvSpPr>
        <p:spPr>
          <a:xfrm>
            <a:off x="1435608" y="1219200"/>
            <a:ext cx="7498080" cy="5029200"/>
          </a:xfrm>
        </p:spPr>
        <p:txBody>
          <a:bodyPr>
            <a:normAutofit fontScale="85000" lnSpcReduction="10000"/>
          </a:bodyPr>
          <a:lstStyle/>
          <a:p>
            <a:pPr marL="596646" indent="-514350">
              <a:buNone/>
            </a:pPr>
            <a:r>
              <a:rPr lang="en-US" b="1" dirty="0" smtClean="0">
                <a:solidFill>
                  <a:schemeClr val="accent4"/>
                </a:solidFill>
              </a:rPr>
              <a:t>3. Go to the “page layout” tab, and select the small arrow to open the “paragraph” dialog box.</a:t>
            </a:r>
          </a:p>
          <a:p>
            <a:pPr marL="596646" indent="-514350">
              <a:buNone/>
            </a:pPr>
            <a:r>
              <a:rPr lang="en-US" b="1" dirty="0" smtClean="0">
                <a:solidFill>
                  <a:schemeClr val="accent6"/>
                </a:solidFill>
              </a:rPr>
              <a:t>4. Leaving everything else the same, go to the “indent” section, and change the “none” drop down to “hanging.”</a:t>
            </a:r>
          </a:p>
          <a:p>
            <a:pPr marL="596646" indent="-514350">
              <a:buNone/>
            </a:pPr>
            <a:r>
              <a:rPr lang="en-US" b="1" dirty="0" smtClean="0">
                <a:solidFill>
                  <a:schemeClr val="accent3"/>
                </a:solidFill>
              </a:rPr>
              <a:t>5. Automatically, a 0.5 pops up in the box to the right. That’s fine.</a:t>
            </a:r>
          </a:p>
          <a:p>
            <a:pPr marL="596646" indent="-514350">
              <a:buNone/>
            </a:pPr>
            <a:r>
              <a:rPr lang="en-US" b="1" dirty="0" smtClean="0">
                <a:solidFill>
                  <a:schemeClr val="accent4"/>
                </a:solidFill>
              </a:rPr>
              <a:t>6. Now hit the okay button.</a:t>
            </a:r>
          </a:p>
          <a:p>
            <a:pPr marL="596646" indent="-514350">
              <a:buNone/>
            </a:pPr>
            <a:r>
              <a:rPr lang="en-US" b="1" dirty="0" smtClean="0">
                <a:solidFill>
                  <a:schemeClr val="accent6"/>
                </a:solidFill>
              </a:rPr>
              <a:t>7. You’ve now converted your entry into the correct format for “hanging indents.”</a:t>
            </a:r>
          </a:p>
          <a:p>
            <a:pPr marL="596646" indent="-514350">
              <a:buNone/>
            </a:pPr>
            <a:r>
              <a:rPr lang="en-US" b="1" dirty="0" smtClean="0">
                <a:solidFill>
                  <a:schemeClr val="accent3"/>
                </a:solidFill>
              </a:rPr>
              <a:t>8. Do the same for each subsequent entry.</a:t>
            </a:r>
          </a:p>
          <a:p>
            <a:pPr marL="596646" indent="-514350">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4907280"/>
          </a:xfrm>
        </p:spPr>
        <p:txBody>
          <a:bodyPr>
            <a:normAutofit fontScale="90000"/>
          </a:bodyPr>
          <a:lstStyle/>
          <a:p>
            <a:r>
              <a:rPr lang="en-US" dirty="0" smtClean="0"/>
              <a:t>Of course, if you used easybib.com, this isn’t a problem.</a:t>
            </a:r>
            <a:br>
              <a:rPr lang="en-US" dirty="0" smtClean="0"/>
            </a:br>
            <a:r>
              <a:rPr lang="en-US" dirty="0" smtClean="0">
                <a:solidFill>
                  <a:srgbClr val="008000"/>
                </a:solidFill>
              </a:rPr>
              <a:t>When you create the citation in </a:t>
            </a:r>
            <a:r>
              <a:rPr lang="en-US" dirty="0" err="1" smtClean="0">
                <a:solidFill>
                  <a:srgbClr val="008000"/>
                </a:solidFill>
              </a:rPr>
              <a:t>easybib</a:t>
            </a:r>
            <a:r>
              <a:rPr lang="en-US" dirty="0" smtClean="0">
                <a:solidFill>
                  <a:srgbClr val="008000"/>
                </a:solidFill>
              </a:rPr>
              <a:t>, just copy and paste it onto your works cited page.  It will already have a hanging indent</a:t>
            </a:r>
            <a:r>
              <a:rPr lang="en-US" dirty="0" smtClean="0">
                <a:solidFill>
                  <a:schemeClr val="accent6">
                    <a:lumMod val="75000"/>
                  </a:schemeClr>
                </a:solidFill>
              </a:rPr>
              <a:t>.  Just make sure the font is correct.</a:t>
            </a:r>
            <a:endParaRPr lang="en-US"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 ahead and make these changes NOW!</a:t>
            </a:r>
            <a:endParaRPr lang="en-US" dirty="0"/>
          </a:p>
        </p:txBody>
      </p:sp>
      <p:sp>
        <p:nvSpPr>
          <p:cNvPr id="4" name="Content Placeholder 3"/>
          <p:cNvSpPr>
            <a:spLocks noGrp="1"/>
          </p:cNvSpPr>
          <p:nvPr>
            <p:ph sz="half" idx="2"/>
          </p:nvPr>
        </p:nvSpPr>
        <p:spPr>
          <a:xfrm>
            <a:off x="4419600" y="1524000"/>
            <a:ext cx="4514088" cy="4663440"/>
          </a:xfrm>
        </p:spPr>
        <p:txBody>
          <a:bodyPr>
            <a:normAutofit/>
          </a:bodyPr>
          <a:lstStyle/>
          <a:p>
            <a:r>
              <a:rPr lang="en-US" dirty="0" smtClean="0"/>
              <a:t>Don’t wait around until the last minute. </a:t>
            </a:r>
          </a:p>
          <a:p>
            <a:r>
              <a:rPr lang="en-US" b="1" dirty="0" smtClean="0">
                <a:solidFill>
                  <a:srgbClr val="7030A0"/>
                </a:solidFill>
              </a:rPr>
              <a:t>Some of you will have more substantial changes to make to your papers.  Read my comments carefully &amp; see me if you </a:t>
            </a:r>
            <a:r>
              <a:rPr lang="en-US" b="1" smtClean="0">
                <a:solidFill>
                  <a:srgbClr val="7030A0"/>
                </a:solidFill>
              </a:rPr>
              <a:t>have questions</a:t>
            </a:r>
            <a:r>
              <a:rPr lang="en-US" b="1" dirty="0" smtClean="0">
                <a:solidFill>
                  <a:srgbClr val="7030A0"/>
                </a:solidFill>
              </a:rPr>
              <a:t>!</a:t>
            </a:r>
          </a:p>
        </p:txBody>
      </p:sp>
      <p:sp>
        <p:nvSpPr>
          <p:cNvPr id="6" name="Content Placeholder 5"/>
          <p:cNvSpPr>
            <a:spLocks noGrp="1"/>
          </p:cNvSpPr>
          <p:nvPr>
            <p:ph sz="half" idx="1"/>
          </p:nvPr>
        </p:nvSpPr>
        <p:spPr/>
        <p:txBody>
          <a:bodyPr>
            <a:normAutofit/>
          </a:bodyPr>
          <a:lstStyle/>
          <a:p>
            <a:r>
              <a:rPr lang="en-US" dirty="0" smtClean="0"/>
              <a:t>Don’t look so surprised!</a:t>
            </a:r>
            <a:endParaRPr lang="en-US" dirty="0"/>
          </a:p>
        </p:txBody>
      </p:sp>
      <p:pic>
        <p:nvPicPr>
          <p:cNvPr id="1027" name="Picture 3" descr="C:\Users\userx\AppData\Local\Microsoft\Windows\Temporary Internet Files\Content.IE5\19PWF5CM\MC900417478[1].wmf"/>
          <p:cNvPicPr>
            <a:picLocks noChangeAspect="1" noChangeArrowheads="1"/>
          </p:cNvPicPr>
          <p:nvPr/>
        </p:nvPicPr>
        <p:blipFill>
          <a:blip r:embed="rId2" cstate="print"/>
          <a:srcRect/>
          <a:stretch>
            <a:fillRect/>
          </a:stretch>
        </p:blipFill>
        <p:spPr bwMode="auto">
          <a:xfrm>
            <a:off x="1752600" y="2667000"/>
            <a:ext cx="2438400" cy="2667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don’t forget your primary source!</a:t>
            </a:r>
            <a:endParaRPr lang="en-US" dirty="0"/>
          </a:p>
        </p:txBody>
      </p:sp>
      <p:sp>
        <p:nvSpPr>
          <p:cNvPr id="4" name="Content Placeholder 3"/>
          <p:cNvSpPr>
            <a:spLocks noGrp="1"/>
          </p:cNvSpPr>
          <p:nvPr>
            <p:ph sz="half" idx="2"/>
          </p:nvPr>
        </p:nvSpPr>
        <p:spPr/>
        <p:txBody>
          <a:bodyPr/>
          <a:lstStyle/>
          <a:p>
            <a:r>
              <a:rPr lang="en-US" dirty="0" smtClean="0"/>
              <a:t>Write, call, email, or interview someone, or find an unedited documentary or interview online and include important information from it in your paper!</a:t>
            </a:r>
            <a:endParaRPr lang="en-US" dirty="0"/>
          </a:p>
        </p:txBody>
      </p:sp>
      <p:pic>
        <p:nvPicPr>
          <p:cNvPr id="3074" name="Picture 2" descr="C:\Users\userx\AppData\Local\Microsoft\Windows\Temporary Internet Files\Content.IE5\19PWF5CM\MC900133531[1].wmf"/>
          <p:cNvPicPr>
            <a:picLocks noGrp="1" noChangeAspect="1" noChangeArrowheads="1"/>
          </p:cNvPicPr>
          <p:nvPr>
            <p:ph sz="half" idx="1"/>
          </p:nvPr>
        </p:nvPicPr>
        <p:blipFill>
          <a:blip r:embed="rId2" cstate="print"/>
          <a:srcRect/>
          <a:stretch>
            <a:fillRect/>
          </a:stretch>
        </p:blipFill>
        <p:spPr bwMode="auto">
          <a:xfrm>
            <a:off x="1695701" y="1524000"/>
            <a:ext cx="3136398" cy="466407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8305800" cy="1162050"/>
          </a:xfrm>
        </p:spPr>
        <p:txBody>
          <a:bodyPr>
            <a:normAutofit/>
          </a:bodyPr>
          <a:lstStyle/>
          <a:p>
            <a:pPr algn="ctr"/>
            <a:r>
              <a:rPr lang="en-US" sz="2800" dirty="0" smtClean="0"/>
              <a:t>I am very proud of all of you!!!</a:t>
            </a:r>
            <a:endParaRPr lang="en-US" sz="2800" dirty="0"/>
          </a:p>
        </p:txBody>
      </p:sp>
      <p:sp>
        <p:nvSpPr>
          <p:cNvPr id="3" name="Text Placeholder 2"/>
          <p:cNvSpPr>
            <a:spLocks noGrp="1"/>
          </p:cNvSpPr>
          <p:nvPr>
            <p:ph type="body" idx="2"/>
          </p:nvPr>
        </p:nvSpPr>
        <p:spPr>
          <a:xfrm>
            <a:off x="457200" y="1406964"/>
            <a:ext cx="8001000" cy="879036"/>
          </a:xfrm>
        </p:spPr>
        <p:txBody>
          <a:bodyPr>
            <a:noAutofit/>
          </a:bodyPr>
          <a:lstStyle/>
          <a:p>
            <a:pPr algn="ctr"/>
            <a:r>
              <a:rPr lang="en-US" sz="2800" dirty="0" smtClean="0"/>
              <a:t>But We Are Not Finished Yet . . . </a:t>
            </a:r>
            <a:endParaRPr lang="en-US" sz="2800" dirty="0"/>
          </a:p>
        </p:txBody>
      </p:sp>
      <p:sp>
        <p:nvSpPr>
          <p:cNvPr id="4" name="Content Placeholder 3"/>
          <p:cNvSpPr>
            <a:spLocks noGrp="1"/>
          </p:cNvSpPr>
          <p:nvPr>
            <p:ph sz="half" idx="1"/>
          </p:nvPr>
        </p:nvSpPr>
        <p:spPr>
          <a:xfrm>
            <a:off x="457200" y="2362200"/>
            <a:ext cx="8153400" cy="3962400"/>
          </a:xfrm>
        </p:spPr>
        <p:txBody>
          <a:bodyPr/>
          <a:lstStyle/>
          <a:p>
            <a:pPr algn="ctr"/>
            <a:r>
              <a:rPr lang="en-US" b="1" i="1" dirty="0" smtClean="0">
                <a:solidFill>
                  <a:schemeClr val="accent6">
                    <a:lumMod val="75000"/>
                  </a:schemeClr>
                </a:solidFill>
              </a:rPr>
              <a:t>Just Remember:  The FINAL Draft is </a:t>
            </a:r>
            <a:r>
              <a:rPr lang="en-US" b="1" i="1" smtClean="0">
                <a:solidFill>
                  <a:schemeClr val="accent6">
                    <a:lumMod val="75000"/>
                  </a:schemeClr>
                </a:solidFill>
              </a:rPr>
              <a:t>due                       </a:t>
            </a:r>
            <a:r>
              <a:rPr lang="en-US" b="1" smtClean="0">
                <a:solidFill>
                  <a:srgbClr val="7030A0"/>
                </a:solidFill>
              </a:rPr>
              <a:t>soon!</a:t>
            </a:r>
            <a:endParaRPr lang="en-US" b="1" dirty="0" smtClean="0">
              <a:solidFill>
                <a:srgbClr val="7030A0"/>
              </a:solidFill>
            </a:endParaRPr>
          </a:p>
          <a:p>
            <a:pPr algn="ctr">
              <a:buNone/>
            </a:pPr>
            <a:r>
              <a:rPr lang="en-US" b="1" dirty="0" smtClean="0">
                <a:solidFill>
                  <a:srgbClr val="00B050"/>
                </a:solidFill>
              </a:rPr>
              <a:t>Don’t hang around, get busy!!!</a:t>
            </a:r>
          </a:p>
          <a:p>
            <a:pPr algn="ctr">
              <a:buNone/>
            </a:pPr>
            <a:endParaRPr lang="en-US" dirty="0" smtClean="0">
              <a:solidFill>
                <a:srgbClr val="7030A0"/>
              </a:solidFill>
            </a:endParaRPr>
          </a:p>
          <a:p>
            <a:pPr algn="ctr">
              <a:buNone/>
            </a:pPr>
            <a:endParaRPr lang="en-US" dirty="0" smtClean="0">
              <a:solidFill>
                <a:srgbClr val="7030A0"/>
              </a:solidFill>
            </a:endParaRPr>
          </a:p>
          <a:p>
            <a:pPr>
              <a:buNone/>
            </a:pPr>
            <a:endParaRPr lang="en-US" dirty="0"/>
          </a:p>
        </p:txBody>
      </p:sp>
      <p:pic>
        <p:nvPicPr>
          <p:cNvPr id="1027" name="Picture 3" descr="C:\Users\userx\AppData\Local\Microsoft\Windows\Temporary Internet Files\Content.IE5\59MKPLLU\MC900277240[1].wmf"/>
          <p:cNvPicPr>
            <a:picLocks noChangeAspect="1" noChangeArrowheads="1"/>
          </p:cNvPicPr>
          <p:nvPr/>
        </p:nvPicPr>
        <p:blipFill>
          <a:blip r:embed="rId2" cstate="print"/>
          <a:srcRect/>
          <a:stretch>
            <a:fillRect/>
          </a:stretch>
        </p:blipFill>
        <p:spPr bwMode="auto">
          <a:xfrm>
            <a:off x="3505200" y="4267200"/>
            <a:ext cx="1709014" cy="18297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with numbers</a:t>
            </a:r>
            <a:endParaRPr lang="en-US" dirty="0"/>
          </a:p>
        </p:txBody>
      </p:sp>
      <p:sp>
        <p:nvSpPr>
          <p:cNvPr id="3" name="Content Placeholder 2"/>
          <p:cNvSpPr>
            <a:spLocks noGrp="1"/>
          </p:cNvSpPr>
          <p:nvPr>
            <p:ph sz="half" idx="1"/>
          </p:nvPr>
        </p:nvSpPr>
        <p:spPr>
          <a:xfrm>
            <a:off x="1435608" y="1143000"/>
            <a:ext cx="3657600" cy="5044440"/>
          </a:xfrm>
          <a:ln w="12700">
            <a:solidFill>
              <a:schemeClr val="accent3"/>
            </a:solidFill>
          </a:ln>
        </p:spPr>
        <p:txBody>
          <a:bodyPr>
            <a:normAutofit fontScale="92500" lnSpcReduction="20000"/>
          </a:bodyPr>
          <a:lstStyle/>
          <a:p>
            <a:r>
              <a:rPr lang="en-US" dirty="0" smtClean="0">
                <a:solidFill>
                  <a:schemeClr val="accent3"/>
                </a:solidFill>
              </a:rPr>
              <a:t>What you have:</a:t>
            </a:r>
          </a:p>
          <a:p>
            <a:r>
              <a:rPr lang="en-US" dirty="0" smtClean="0"/>
              <a:t>The phrase “housing market shift in </a:t>
            </a:r>
            <a:r>
              <a:rPr lang="en-US" dirty="0" smtClean="0">
                <a:solidFill>
                  <a:srgbClr val="FF0000"/>
                </a:solidFill>
              </a:rPr>
              <a:t>2</a:t>
            </a:r>
            <a:r>
              <a:rPr lang="en-US" dirty="0" smtClean="0"/>
              <a:t> years”</a:t>
            </a:r>
          </a:p>
          <a:p>
            <a:r>
              <a:rPr lang="en-US" dirty="0" smtClean="0"/>
              <a:t>“73 </a:t>
            </a:r>
            <a:r>
              <a:rPr lang="en-US" dirty="0" smtClean="0">
                <a:solidFill>
                  <a:srgbClr val="FF0000"/>
                </a:solidFill>
              </a:rPr>
              <a:t>percent</a:t>
            </a:r>
            <a:r>
              <a:rPr lang="en-US" dirty="0" smtClean="0"/>
              <a:t>” vs. 73</a:t>
            </a:r>
            <a:r>
              <a:rPr lang="en-US" dirty="0" smtClean="0">
                <a:solidFill>
                  <a:srgbClr val="FF0000"/>
                </a:solidFill>
              </a:rPr>
              <a:t>%</a:t>
            </a:r>
          </a:p>
          <a:p>
            <a:pPr>
              <a:buNone/>
            </a:pPr>
            <a:endParaRPr lang="en-US" dirty="0" smtClean="0"/>
          </a:p>
          <a:p>
            <a:pPr>
              <a:buNone/>
            </a:pPr>
            <a:endParaRPr lang="en-US" dirty="0" smtClean="0"/>
          </a:p>
          <a:p>
            <a:pPr>
              <a:buNone/>
            </a:pPr>
            <a:endParaRPr lang="en-US" dirty="0" smtClean="0"/>
          </a:p>
          <a:p>
            <a:r>
              <a:rPr lang="en-US" dirty="0" smtClean="0">
                <a:solidFill>
                  <a:srgbClr val="FF0000"/>
                </a:solidFill>
              </a:rPr>
              <a:t>32 </a:t>
            </a:r>
            <a:r>
              <a:rPr lang="en-US" dirty="0" smtClean="0"/>
              <a:t>years</a:t>
            </a:r>
          </a:p>
          <a:p>
            <a:endParaRPr lang="en-US" dirty="0" smtClean="0"/>
          </a:p>
          <a:p>
            <a:endParaRPr lang="en-US" dirty="0" smtClean="0"/>
          </a:p>
          <a:p>
            <a:r>
              <a:rPr lang="en-US" dirty="0" smtClean="0"/>
              <a:t>1920</a:t>
            </a:r>
            <a:r>
              <a:rPr lang="en-US" dirty="0" smtClean="0">
                <a:solidFill>
                  <a:srgbClr val="FF0000"/>
                </a:solidFill>
              </a:rPr>
              <a:t>’s</a:t>
            </a:r>
            <a:endParaRPr lang="en-US" dirty="0">
              <a:solidFill>
                <a:srgbClr val="FF0000"/>
              </a:solidFill>
            </a:endParaRPr>
          </a:p>
        </p:txBody>
      </p:sp>
      <p:sp>
        <p:nvSpPr>
          <p:cNvPr id="4" name="Content Placeholder 3"/>
          <p:cNvSpPr>
            <a:spLocks noGrp="1"/>
          </p:cNvSpPr>
          <p:nvPr>
            <p:ph sz="half" idx="2"/>
          </p:nvPr>
        </p:nvSpPr>
        <p:spPr>
          <a:xfrm>
            <a:off x="5276088" y="1143000"/>
            <a:ext cx="3657600" cy="5044440"/>
          </a:xfrm>
          <a:ln w="9525">
            <a:solidFill>
              <a:schemeClr val="accent2"/>
            </a:solidFill>
          </a:ln>
        </p:spPr>
        <p:txBody>
          <a:bodyPr>
            <a:normAutofit fontScale="92500" lnSpcReduction="20000"/>
          </a:bodyPr>
          <a:lstStyle/>
          <a:p>
            <a:r>
              <a:rPr lang="en-US" dirty="0" smtClean="0">
                <a:solidFill>
                  <a:schemeClr val="accent2"/>
                </a:solidFill>
              </a:rPr>
              <a:t>What you should have:</a:t>
            </a:r>
          </a:p>
          <a:p>
            <a:r>
              <a:rPr lang="en-US" dirty="0" smtClean="0"/>
              <a:t>“housing market shift in </a:t>
            </a:r>
            <a:r>
              <a:rPr lang="en-US" dirty="0" smtClean="0">
                <a:solidFill>
                  <a:schemeClr val="accent2"/>
                </a:solidFill>
              </a:rPr>
              <a:t>two</a:t>
            </a:r>
            <a:r>
              <a:rPr lang="en-US" dirty="0" smtClean="0"/>
              <a:t> years”</a:t>
            </a:r>
          </a:p>
          <a:p>
            <a:pPr>
              <a:buNone/>
            </a:pPr>
            <a:endParaRPr lang="en-US" dirty="0" smtClean="0"/>
          </a:p>
          <a:p>
            <a:r>
              <a:rPr lang="en-US" dirty="0" smtClean="0"/>
              <a:t>Either is okay, as long as you are consistent--do it the same way all the way through </a:t>
            </a:r>
          </a:p>
          <a:p>
            <a:r>
              <a:rPr lang="en-US" dirty="0" smtClean="0">
                <a:solidFill>
                  <a:schemeClr val="accent2"/>
                </a:solidFill>
              </a:rPr>
              <a:t>Thirty-two</a:t>
            </a:r>
            <a:r>
              <a:rPr lang="en-US" dirty="0" smtClean="0"/>
              <a:t> years (spell out numbers with one or two words), except in %!</a:t>
            </a:r>
          </a:p>
          <a:p>
            <a:r>
              <a:rPr lang="en-US" dirty="0" smtClean="0"/>
              <a:t>1920</a:t>
            </a:r>
            <a:r>
              <a:rPr lang="en-US" dirty="0" smtClean="0">
                <a:solidFill>
                  <a:srgbClr val="FFC000"/>
                </a:solidFill>
              </a:rPr>
              <a:t>s </a:t>
            </a:r>
            <a:r>
              <a:rPr lang="en-US" dirty="0" smtClean="0"/>
              <a:t>(no apostrophe)</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Use Contractions!</a:t>
            </a:r>
            <a:endParaRPr lang="en-US" dirty="0"/>
          </a:p>
        </p:txBody>
      </p:sp>
      <p:sp>
        <p:nvSpPr>
          <p:cNvPr id="3" name="Content Placeholder 2"/>
          <p:cNvSpPr>
            <a:spLocks noGrp="1"/>
          </p:cNvSpPr>
          <p:nvPr>
            <p:ph idx="1"/>
          </p:nvPr>
        </p:nvSpPr>
        <p:spPr/>
        <p:txBody>
          <a:bodyPr/>
          <a:lstStyle/>
          <a:p>
            <a:r>
              <a:rPr lang="en-US" dirty="0" smtClean="0"/>
              <a:t>In other words, don’t is “do not”</a:t>
            </a:r>
          </a:p>
          <a:p>
            <a:r>
              <a:rPr lang="en-US" dirty="0" smtClean="0"/>
              <a:t>Won’t is “will not”</a:t>
            </a:r>
          </a:p>
          <a:p>
            <a:r>
              <a:rPr lang="en-US" dirty="0" smtClean="0"/>
              <a:t>Can’t is “cannot”</a:t>
            </a:r>
          </a:p>
          <a:p>
            <a:r>
              <a:rPr lang="en-US" dirty="0" smtClean="0"/>
              <a:t>Isn’t is “is not”</a:t>
            </a:r>
          </a:p>
          <a:p>
            <a:r>
              <a:rPr lang="en-US" dirty="0" smtClean="0"/>
              <a:t>Didn’t is “did not”</a:t>
            </a:r>
          </a:p>
          <a:p>
            <a:r>
              <a:rPr lang="en-US" b="1" u="sng" dirty="0" smtClean="0">
                <a:solidFill>
                  <a:schemeClr val="accent6"/>
                </a:solidFill>
              </a:rPr>
              <a:t>When in doubt, spell it</a:t>
            </a:r>
          </a:p>
          <a:p>
            <a:pPr>
              <a:buNone/>
            </a:pPr>
            <a:r>
              <a:rPr lang="en-US" b="1" u="sng" dirty="0" smtClean="0">
                <a:solidFill>
                  <a:schemeClr val="accent6"/>
                </a:solidFill>
              </a:rPr>
              <a:t> out!</a:t>
            </a:r>
          </a:p>
          <a:p>
            <a:pPr>
              <a:buNone/>
            </a:pPr>
            <a:endParaRPr lang="en-US" dirty="0"/>
          </a:p>
        </p:txBody>
      </p:sp>
      <p:pic>
        <p:nvPicPr>
          <p:cNvPr id="1026" name="Picture 2" descr="C:\Users\userx\AppData\Local\Microsoft\Windows\Temporary Internet Files\Content.IE5\FGL6XO26\MP900449101[1].jpg"/>
          <p:cNvPicPr>
            <a:picLocks noChangeAspect="1" noChangeArrowheads="1"/>
          </p:cNvPicPr>
          <p:nvPr/>
        </p:nvPicPr>
        <p:blipFill>
          <a:blip r:embed="rId2" cstate="print"/>
          <a:srcRect/>
          <a:stretch>
            <a:fillRect/>
          </a:stretch>
        </p:blipFill>
        <p:spPr bwMode="auto">
          <a:xfrm>
            <a:off x="6934200" y="2743200"/>
            <a:ext cx="1524000" cy="30480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the paper is FORMAL</a:t>
            </a:r>
            <a:endParaRPr lang="en-US" dirty="0"/>
          </a:p>
        </p:txBody>
      </p:sp>
      <p:sp>
        <p:nvSpPr>
          <p:cNvPr id="4" name="Content Placeholder 3"/>
          <p:cNvSpPr>
            <a:spLocks noGrp="1"/>
          </p:cNvSpPr>
          <p:nvPr>
            <p:ph sz="half" idx="2"/>
          </p:nvPr>
        </p:nvSpPr>
        <p:spPr/>
        <p:txBody>
          <a:bodyPr/>
          <a:lstStyle/>
          <a:p>
            <a:r>
              <a:rPr lang="en-US" dirty="0" smtClean="0"/>
              <a:t>Which means it is in “third person,” so there should be no </a:t>
            </a:r>
            <a:r>
              <a:rPr lang="en-US" dirty="0" smtClean="0">
                <a:solidFill>
                  <a:srgbClr val="0070C0"/>
                </a:solidFill>
              </a:rPr>
              <a:t>“I”     “me”     “my”</a:t>
            </a:r>
          </a:p>
          <a:p>
            <a:pPr>
              <a:buNone/>
            </a:pPr>
            <a:r>
              <a:rPr lang="en-US" dirty="0" smtClean="0">
                <a:solidFill>
                  <a:srgbClr val="0070C0"/>
                </a:solidFill>
              </a:rPr>
              <a:t>	“we”  “us”     “our”</a:t>
            </a:r>
          </a:p>
          <a:p>
            <a:pPr>
              <a:buNone/>
            </a:pPr>
            <a:r>
              <a:rPr lang="en-US" dirty="0" smtClean="0">
                <a:solidFill>
                  <a:srgbClr val="FF0000"/>
                </a:solidFill>
              </a:rPr>
              <a:t>Instead, try to write without the pronoun, or,  use “one” or</a:t>
            </a:r>
          </a:p>
          <a:p>
            <a:pPr>
              <a:buNone/>
            </a:pPr>
            <a:r>
              <a:rPr lang="en-US" dirty="0" smtClean="0">
                <a:solidFill>
                  <a:srgbClr val="FF0000"/>
                </a:solidFill>
              </a:rPr>
              <a:t>  “a person” or “someone”</a:t>
            </a:r>
            <a:endParaRPr lang="en-US" dirty="0">
              <a:solidFill>
                <a:srgbClr val="FF0000"/>
              </a:solidFill>
            </a:endParaRPr>
          </a:p>
        </p:txBody>
      </p:sp>
      <p:pic>
        <p:nvPicPr>
          <p:cNvPr id="1026" name="Picture 2" descr="C:\Users\userx\AppData\Local\Microsoft\Windows\Temporary Internet Files\Content.IE5\59MKPLLU\MP900314114[1].jpg"/>
          <p:cNvPicPr>
            <a:picLocks noGrp="1" noChangeAspect="1" noChangeArrowheads="1"/>
          </p:cNvPicPr>
          <p:nvPr>
            <p:ph sz="half" idx="1"/>
          </p:nvPr>
        </p:nvPicPr>
        <p:blipFill>
          <a:blip r:embed="rId2" cstate="print"/>
          <a:srcRect/>
          <a:stretch>
            <a:fillRect/>
          </a:stretch>
        </p:blipFill>
        <p:spPr bwMode="auto">
          <a:xfrm>
            <a:off x="1916684" y="2027237"/>
            <a:ext cx="2694432" cy="3657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Also, avoid sentences with “you” (which is 2</a:t>
            </a:r>
            <a:r>
              <a:rPr lang="en-US" baseline="30000" dirty="0" smtClean="0"/>
              <a:t>nd</a:t>
            </a:r>
            <a:r>
              <a:rPr lang="en-US" dirty="0" smtClean="0"/>
              <a:t> person).</a:t>
            </a:r>
            <a:endParaRPr lang="en-US" dirty="0"/>
          </a:p>
        </p:txBody>
      </p:sp>
      <p:sp>
        <p:nvSpPr>
          <p:cNvPr id="3" name="Content Placeholder 2"/>
          <p:cNvSpPr>
            <a:spLocks noGrp="1"/>
          </p:cNvSpPr>
          <p:nvPr>
            <p:ph sz="half" idx="1"/>
          </p:nvPr>
        </p:nvSpPr>
        <p:spPr>
          <a:xfrm>
            <a:off x="1435608" y="2438400"/>
            <a:ext cx="3657600" cy="3749040"/>
          </a:xfrm>
        </p:spPr>
        <p:txBody>
          <a:bodyPr/>
          <a:lstStyle/>
          <a:p>
            <a:r>
              <a:rPr lang="en-US" dirty="0" smtClean="0"/>
              <a:t>For example, don’t say “When </a:t>
            </a:r>
            <a:r>
              <a:rPr lang="en-US" dirty="0" smtClean="0">
                <a:solidFill>
                  <a:schemeClr val="accent1">
                    <a:lumMod val="50000"/>
                  </a:schemeClr>
                </a:solidFill>
              </a:rPr>
              <a:t>you</a:t>
            </a:r>
            <a:r>
              <a:rPr lang="en-US" dirty="0" smtClean="0"/>
              <a:t> are addicted to hot chocolate, </a:t>
            </a:r>
            <a:r>
              <a:rPr lang="en-US" dirty="0" smtClean="0">
                <a:solidFill>
                  <a:schemeClr val="accent1">
                    <a:lumMod val="50000"/>
                  </a:schemeClr>
                </a:solidFill>
              </a:rPr>
              <a:t>you</a:t>
            </a:r>
            <a:r>
              <a:rPr lang="en-US" dirty="0" smtClean="0"/>
              <a:t> never know when to stop drinking it”</a:t>
            </a:r>
            <a:endParaRPr lang="en-US" dirty="0"/>
          </a:p>
        </p:txBody>
      </p:sp>
      <p:sp>
        <p:nvSpPr>
          <p:cNvPr id="4" name="Content Placeholder 3"/>
          <p:cNvSpPr>
            <a:spLocks noGrp="1"/>
          </p:cNvSpPr>
          <p:nvPr>
            <p:ph sz="half" idx="2"/>
          </p:nvPr>
        </p:nvSpPr>
        <p:spPr/>
        <p:txBody>
          <a:bodyPr/>
          <a:lstStyle/>
          <a:p>
            <a:r>
              <a:rPr lang="en-US" dirty="0" smtClean="0"/>
              <a:t>Instead, write, “When </a:t>
            </a:r>
            <a:r>
              <a:rPr lang="en-US" dirty="0" smtClean="0">
                <a:solidFill>
                  <a:srgbClr val="00B050"/>
                </a:solidFill>
              </a:rPr>
              <a:t>a person </a:t>
            </a:r>
            <a:r>
              <a:rPr lang="en-US" dirty="0" smtClean="0"/>
              <a:t>is addicted to hot chocolate, </a:t>
            </a:r>
            <a:r>
              <a:rPr lang="en-US" dirty="0" smtClean="0">
                <a:solidFill>
                  <a:srgbClr val="008000"/>
                </a:solidFill>
              </a:rPr>
              <a:t>he</a:t>
            </a:r>
            <a:r>
              <a:rPr lang="en-US" dirty="0" smtClean="0"/>
              <a:t> never knows when to stop drinking it”</a:t>
            </a:r>
          </a:p>
          <a:p>
            <a:endParaRPr lang="en-US" dirty="0"/>
          </a:p>
        </p:txBody>
      </p:sp>
      <p:pic>
        <p:nvPicPr>
          <p:cNvPr id="1026" name="Picture 2" descr="C:\Users\userx\AppData\Local\Microsoft\Windows\Temporary Internet Files\Content.IE5\FGL6XO26\MC900240809[1].wmf"/>
          <p:cNvPicPr>
            <a:picLocks noChangeAspect="1" noChangeArrowheads="1"/>
          </p:cNvPicPr>
          <p:nvPr/>
        </p:nvPicPr>
        <p:blipFill>
          <a:blip r:embed="rId2" cstate="print"/>
          <a:srcRect/>
          <a:stretch>
            <a:fillRect/>
          </a:stretch>
        </p:blipFill>
        <p:spPr bwMode="auto">
          <a:xfrm>
            <a:off x="5791200" y="4038600"/>
            <a:ext cx="1738274" cy="181599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001000" cy="5486400"/>
          </a:xfrm>
          <a:ln w="57150">
            <a:solidFill>
              <a:schemeClr val="accent2"/>
            </a:solidFill>
          </a:ln>
        </p:spPr>
        <p:txBody>
          <a:bodyPr>
            <a:normAutofit/>
          </a:bodyPr>
          <a:lstStyle/>
          <a:p>
            <a:r>
              <a:rPr lang="en-US" dirty="0" smtClean="0"/>
              <a:t>With in-text citations, put the period AFTER the end parentheses.  </a:t>
            </a:r>
            <a:r>
              <a:rPr lang="en-US" dirty="0" smtClean="0">
                <a:solidFill>
                  <a:schemeClr val="accent2"/>
                </a:solidFill>
              </a:rPr>
              <a:t>WHAT?</a:t>
            </a:r>
            <a:r>
              <a:rPr lang="en-US" dirty="0" smtClean="0"/>
              <a:t> Do like this:   blah </a:t>
            </a:r>
            <a:r>
              <a:rPr lang="en-US" dirty="0" err="1" smtClean="0"/>
              <a:t>blah</a:t>
            </a:r>
            <a:r>
              <a:rPr lang="en-US" dirty="0" smtClean="0"/>
              <a:t> (Smith).</a:t>
            </a:r>
            <a:endParaRPr lang="en-US" dirty="0"/>
          </a:p>
        </p:txBody>
      </p:sp>
      <p:sp>
        <p:nvSpPr>
          <p:cNvPr id="3" name="Left Arrow 2"/>
          <p:cNvSpPr/>
          <p:nvPr/>
        </p:nvSpPr>
        <p:spPr>
          <a:xfrm flipV="1">
            <a:off x="2895600" y="4038600"/>
            <a:ext cx="1143000" cy="18288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Were you asleep?</a:t>
            </a:r>
            <a:endParaRPr lang="en-US" dirty="0"/>
          </a:p>
        </p:txBody>
      </p:sp>
      <p:sp>
        <p:nvSpPr>
          <p:cNvPr id="3" name="Content Placeholder 2"/>
          <p:cNvSpPr>
            <a:spLocks noGrp="1"/>
          </p:cNvSpPr>
          <p:nvPr>
            <p:ph idx="1"/>
          </p:nvPr>
        </p:nvSpPr>
        <p:spPr/>
        <p:txBody>
          <a:bodyPr/>
          <a:lstStyle/>
          <a:p>
            <a:r>
              <a:rPr lang="en-US" sz="3600" dirty="0" smtClean="0"/>
              <a:t>More than a few of you DID NOT INCLUDE IN-TEXT CITATIONS.</a:t>
            </a:r>
          </a:p>
          <a:p>
            <a:r>
              <a:rPr lang="en-US" dirty="0" smtClean="0">
                <a:solidFill>
                  <a:schemeClr val="accent4">
                    <a:lumMod val="50000"/>
                  </a:schemeClr>
                </a:solidFill>
              </a:rPr>
              <a:t>That means you need to go back into your paper NOW!  TODAY! and start inserting sources into your paper.</a:t>
            </a:r>
          </a:p>
          <a:p>
            <a:r>
              <a:rPr lang="en-US" dirty="0" smtClean="0">
                <a:solidFill>
                  <a:srgbClr val="FF0000"/>
                </a:solidFill>
              </a:rPr>
              <a:t>If you don’t include in-text citations, your paper can be failed by the readers.  Please, just do it!</a:t>
            </a:r>
          </a:p>
          <a:p>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another challenge:</a:t>
            </a:r>
            <a:endParaRPr lang="en-US" dirty="0"/>
          </a:p>
        </p:txBody>
      </p:sp>
      <p:sp>
        <p:nvSpPr>
          <p:cNvPr id="3" name="Content Placeholder 2"/>
          <p:cNvSpPr>
            <a:spLocks noGrp="1"/>
          </p:cNvSpPr>
          <p:nvPr>
            <p:ph idx="1"/>
          </p:nvPr>
        </p:nvSpPr>
        <p:spPr/>
        <p:txBody>
          <a:bodyPr>
            <a:normAutofit lnSpcReduction="10000"/>
          </a:bodyPr>
          <a:lstStyle/>
          <a:p>
            <a:r>
              <a:rPr lang="en-US" dirty="0" smtClean="0"/>
              <a:t>Let’s say you have a great article, and in that article, the writer </a:t>
            </a:r>
            <a:r>
              <a:rPr lang="en-US" i="1" dirty="0" smtClean="0"/>
              <a:t>quotes another person</a:t>
            </a:r>
            <a:r>
              <a:rPr lang="en-US" dirty="0" smtClean="0"/>
              <a:t>.  For example, in an article by Susan Smith, she quotes Bob Jones.  How do you indicate that in your in-text citation?</a:t>
            </a:r>
          </a:p>
          <a:p>
            <a:r>
              <a:rPr lang="en-US" dirty="0" smtClean="0"/>
              <a:t>There are two ways:  1– write: </a:t>
            </a:r>
            <a:r>
              <a:rPr lang="en-US" dirty="0" smtClean="0">
                <a:solidFill>
                  <a:srgbClr val="FF0000"/>
                </a:solidFill>
              </a:rPr>
              <a:t>Susan Smith quotes Bob Jones as saying, “ . . . “ and do a regular citation (Smith)</a:t>
            </a:r>
          </a:p>
          <a:p>
            <a:r>
              <a:rPr lang="en-US" dirty="0" smtClean="0"/>
              <a:t>Or, 2– write: </a:t>
            </a:r>
            <a:r>
              <a:rPr lang="en-US" dirty="0" smtClean="0">
                <a:solidFill>
                  <a:srgbClr val="002060"/>
                </a:solidFill>
              </a:rPr>
              <a:t>Bob Jones says, “ . . . “ </a:t>
            </a:r>
            <a:r>
              <a:rPr lang="en-US" dirty="0" smtClean="0"/>
              <a:t>and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194</TotalTime>
  <Words>1187</Words>
  <Application>Microsoft Office PowerPoint</Application>
  <PresentationFormat>On-screen Show (4:3)</PresentationFormat>
  <Paragraphs>102</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What to “Fix” in your Graduation Project Papers</vt:lpstr>
      <vt:lpstr>Enough papers had these errors that it makes sense for all of us to learn what to do</vt:lpstr>
      <vt:lpstr>Let’s start with numbers</vt:lpstr>
      <vt:lpstr>Do Not Use Contractions!</vt:lpstr>
      <vt:lpstr>Next, the paper is FORMAL</vt:lpstr>
      <vt:lpstr>Also, avoid sentences with “you” (which is 2nd person).</vt:lpstr>
      <vt:lpstr>With in-text citations, put the period AFTER the end parentheses.  WHAT? Do like this:   blah blah (Smith).</vt:lpstr>
      <vt:lpstr>Were you asleep?</vt:lpstr>
      <vt:lpstr>Here’s another challenge:</vt:lpstr>
      <vt:lpstr>Continued . . .</vt:lpstr>
      <vt:lpstr>A basic typing rule concerns spaces after end punctuation.  You know, “.” “?” and “!”</vt:lpstr>
      <vt:lpstr>The format monkey insists:</vt:lpstr>
      <vt:lpstr>The format monkey also requires</vt:lpstr>
      <vt:lpstr>And what about spacing?</vt:lpstr>
      <vt:lpstr>Let us go back to our sample document and try again . . . </vt:lpstr>
      <vt:lpstr>Everything needs to be at “0”</vt:lpstr>
      <vt:lpstr>If your spacing still looks wrong, then make sure you are not hitting the enter key at the end of each line.  You aren’t on a typewriter.  Word wraps.</vt:lpstr>
      <vt:lpstr>Lastly, we need to talk about the “hanging indent” required on the works cited page. </vt:lpstr>
      <vt:lpstr>Your Works Cited page should look like the one in the book, page 1373</vt:lpstr>
      <vt:lpstr>Hanging Indents, continued</vt:lpstr>
      <vt:lpstr>Of course, if you used easybib.com, this isn’t a problem. When you create the citation in easybib, just copy and paste it onto your works cited page.  It will already have a hanging indent.  Just make sure the font is correct.</vt:lpstr>
      <vt:lpstr>Go ahead and make these changes NOW!</vt:lpstr>
      <vt:lpstr>And don’t forget your primary source!</vt:lpstr>
      <vt:lpstr>I am very proud of all of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“Fix” in your Graduation Project Papers</dc:title>
  <dc:creator>userx</dc:creator>
  <cp:lastModifiedBy>jenniferc.aldridge</cp:lastModifiedBy>
  <cp:revision>25</cp:revision>
  <dcterms:created xsi:type="dcterms:W3CDTF">2011-10-15T22:44:58Z</dcterms:created>
  <dcterms:modified xsi:type="dcterms:W3CDTF">2014-12-10T14:05:28Z</dcterms:modified>
</cp:coreProperties>
</file>