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3F9635-5065-4FC3-9F96-F78D895E3EE6}" type="datetimeFigureOut">
              <a:rPr lang="en-US" smtClean="0"/>
              <a:t>5/16/2013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130D0A-4FE7-491A-AB77-093C30842970}"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BBAD72-ABC2-48D6-8DC2-3A5E5DEFBE30}" type="datetimeFigureOut">
              <a:rPr lang="en-US" smtClean="0"/>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44B4A-8F30-45CA-851B-3EDE2C683F1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BBAD72-ABC2-48D6-8DC2-3A5E5DEFBE30}" type="datetimeFigureOut">
              <a:rPr lang="en-US" smtClean="0"/>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44B4A-8F30-45CA-851B-3EDE2C683F1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BBAD72-ABC2-48D6-8DC2-3A5E5DEFBE30}" type="datetimeFigureOut">
              <a:rPr lang="en-US" smtClean="0"/>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44B4A-8F30-45CA-851B-3EDE2C683F1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BBAD72-ABC2-48D6-8DC2-3A5E5DEFBE30}" type="datetimeFigureOut">
              <a:rPr lang="en-US" smtClean="0"/>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44B4A-8F30-45CA-851B-3EDE2C683F1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BBAD72-ABC2-48D6-8DC2-3A5E5DEFBE30}" type="datetimeFigureOut">
              <a:rPr lang="en-US" smtClean="0"/>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44B4A-8F30-45CA-851B-3EDE2C683F1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BBAD72-ABC2-48D6-8DC2-3A5E5DEFBE30}" type="datetimeFigureOut">
              <a:rPr lang="en-US" smtClean="0"/>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744B4A-8F30-45CA-851B-3EDE2C683F1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BBAD72-ABC2-48D6-8DC2-3A5E5DEFBE30}" type="datetimeFigureOut">
              <a:rPr lang="en-US" smtClean="0"/>
              <a:t>5/16/2013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744B4A-8F30-45CA-851B-3EDE2C683F1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BBAD72-ABC2-48D6-8DC2-3A5E5DEFBE30}" type="datetimeFigureOut">
              <a:rPr lang="en-US" smtClean="0"/>
              <a:t>5/16/2013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744B4A-8F30-45CA-851B-3EDE2C683F1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BBAD72-ABC2-48D6-8DC2-3A5E5DEFBE30}" type="datetimeFigureOut">
              <a:rPr lang="en-US" smtClean="0"/>
              <a:t>5/16/2013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744B4A-8F30-45CA-851B-3EDE2C683F1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BBAD72-ABC2-48D6-8DC2-3A5E5DEFBE30}" type="datetimeFigureOut">
              <a:rPr lang="en-US" smtClean="0"/>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744B4A-8F30-45CA-851B-3EDE2C683F1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BBAD72-ABC2-48D6-8DC2-3A5E5DEFBE30}" type="datetimeFigureOut">
              <a:rPr lang="en-US" smtClean="0"/>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744B4A-8F30-45CA-851B-3EDE2C683F1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BBAD72-ABC2-48D6-8DC2-3A5E5DEFBE30}" type="datetimeFigureOut">
              <a:rPr lang="en-US" smtClean="0"/>
              <a:t>5/16/2013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744B4A-8F30-45CA-851B-3EDE2C683F1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Letter from Birmingham Jail</a:t>
            </a:r>
            <a:endParaRPr lang="en-US" dirty="0"/>
          </a:p>
        </p:txBody>
      </p:sp>
      <p:sp>
        <p:nvSpPr>
          <p:cNvPr id="3" name="Subtitle 2"/>
          <p:cNvSpPr>
            <a:spLocks noGrp="1"/>
          </p:cNvSpPr>
          <p:nvPr>
            <p:ph type="subTitle" idx="1"/>
          </p:nvPr>
        </p:nvSpPr>
        <p:spPr/>
        <p:txBody>
          <a:bodyPr/>
          <a:lstStyle/>
          <a:p>
            <a:r>
              <a:rPr lang="en-US" dirty="0" smtClean="0"/>
              <a:t>Martin Luther King Jr.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Author</a:t>
            </a:r>
            <a:endParaRPr lang="en-US" dirty="0"/>
          </a:p>
        </p:txBody>
      </p:sp>
      <p:sp>
        <p:nvSpPr>
          <p:cNvPr id="3" name="Content Placeholder 2"/>
          <p:cNvSpPr>
            <a:spLocks noGrp="1"/>
          </p:cNvSpPr>
          <p:nvPr>
            <p:ph idx="1"/>
          </p:nvPr>
        </p:nvSpPr>
        <p:spPr/>
        <p:txBody>
          <a:bodyPr/>
          <a:lstStyle/>
          <a:p>
            <a:r>
              <a:rPr lang="en-US" dirty="0" smtClean="0"/>
              <a:t>Enrolled in college when he was 15 years old. </a:t>
            </a:r>
          </a:p>
          <a:p>
            <a:r>
              <a:rPr lang="en-US" dirty="0" smtClean="0"/>
              <a:t>Was the first </a:t>
            </a:r>
            <a:r>
              <a:rPr lang="en-US" dirty="0"/>
              <a:t>A</a:t>
            </a:r>
            <a:r>
              <a:rPr lang="en-US" dirty="0" smtClean="0"/>
              <a:t>frican </a:t>
            </a:r>
            <a:r>
              <a:rPr lang="en-US" dirty="0"/>
              <a:t>A</a:t>
            </a:r>
            <a:r>
              <a:rPr lang="en-US" dirty="0" smtClean="0"/>
              <a:t>merican to be named Time magazine’s “Man of the Year”</a:t>
            </a:r>
          </a:p>
          <a:p>
            <a:r>
              <a:rPr lang="en-US" dirty="0" smtClean="0"/>
              <a:t>Won the Nobel peace prize in 1964</a:t>
            </a:r>
          </a:p>
          <a:p>
            <a:r>
              <a:rPr lang="en-US" dirty="0" smtClean="0"/>
              <a:t> Was arrested 30 times for his </a:t>
            </a:r>
            <a:r>
              <a:rPr lang="en-US" dirty="0" err="1" smtClean="0"/>
              <a:t>activisim</a:t>
            </a:r>
            <a:endParaRPr lang="en-US" dirty="0" smtClean="0"/>
          </a:p>
          <a:p>
            <a:r>
              <a:rPr lang="en-US" dirty="0" smtClean="0"/>
              <a:t>He was described as an eloquent, shrewd, and visionary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 to Know</a:t>
            </a:r>
            <a:endParaRPr lang="en-US" dirty="0"/>
          </a:p>
        </p:txBody>
      </p:sp>
      <p:sp>
        <p:nvSpPr>
          <p:cNvPr id="3" name="Content Placeholder 2"/>
          <p:cNvSpPr>
            <a:spLocks noGrp="1"/>
          </p:cNvSpPr>
          <p:nvPr>
            <p:ph idx="1"/>
          </p:nvPr>
        </p:nvSpPr>
        <p:spPr/>
        <p:txBody>
          <a:bodyPr/>
          <a:lstStyle/>
          <a:p>
            <a:r>
              <a:rPr lang="en-US" dirty="0" smtClean="0"/>
              <a:t>Allusion: is a reference writing a work to historical, literary or cultural details. </a:t>
            </a:r>
          </a:p>
          <a:p>
            <a:r>
              <a:rPr lang="en-US" dirty="0" smtClean="0"/>
              <a:t>Deductive reasoning – occurs when a writer arrives at a conclusion  by applying a general principal to a specific situation.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This is an excerpt from his letter responding to the criticism of white clergymen. MLK Jr., justifies his direct action approach to ending segregation in the South. He alludes to religious and philosophical leaders and events to legitimize the campaign’s methods and goals. Recalling the deplorable conditions that led to the direct-action campaigns, King stresses that the goal is to force negation. He argues, relying on the ideas of St. Thomas Aquinas and others for support, that people have a moral obligation to disobey unjust laws, and he invites the clergymen to support his efforts.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Questions</a:t>
            </a:r>
            <a:endParaRPr lang="en-US" dirty="0"/>
          </a:p>
        </p:txBody>
      </p:sp>
      <p:sp>
        <p:nvSpPr>
          <p:cNvPr id="3" name="Content Placeholder 2"/>
          <p:cNvSpPr>
            <a:spLocks noGrp="1"/>
          </p:cNvSpPr>
          <p:nvPr>
            <p:ph idx="1"/>
          </p:nvPr>
        </p:nvSpPr>
        <p:spPr/>
        <p:txBody>
          <a:bodyPr/>
          <a:lstStyle/>
          <a:p>
            <a:r>
              <a:rPr lang="en-US" dirty="0" smtClean="0"/>
              <a:t>Where was King when he wrote his letter?</a:t>
            </a:r>
          </a:p>
          <a:p>
            <a:r>
              <a:rPr lang="en-US" dirty="0" smtClean="0"/>
              <a:t>To whom does King address the letter?</a:t>
            </a:r>
          </a:p>
          <a:p>
            <a:r>
              <a:rPr lang="en-US" dirty="0" smtClean="0"/>
              <a:t>Why does King usually not respond to criticism of his work and ideas?</a:t>
            </a:r>
          </a:p>
          <a:p>
            <a:r>
              <a:rPr lang="en-US" dirty="0" smtClean="0"/>
              <a:t>What are the four basic steps for a non violent campaign?</a:t>
            </a:r>
          </a:p>
          <a:p>
            <a:r>
              <a:rPr lang="en-US" dirty="0" smtClean="0"/>
              <a:t>What circumstances justify a nonviolent campaign?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Questions Cont</a:t>
            </a:r>
            <a:endParaRPr lang="en-US" dirty="0"/>
          </a:p>
        </p:txBody>
      </p:sp>
      <p:sp>
        <p:nvSpPr>
          <p:cNvPr id="3" name="Content Placeholder 2"/>
          <p:cNvSpPr>
            <a:spLocks noGrp="1"/>
          </p:cNvSpPr>
          <p:nvPr>
            <p:ph idx="1"/>
          </p:nvPr>
        </p:nvSpPr>
        <p:spPr/>
        <p:txBody>
          <a:bodyPr/>
          <a:lstStyle/>
          <a:p>
            <a:r>
              <a:rPr lang="en-US" dirty="0" smtClean="0"/>
              <a:t>What type of laws does King define?</a:t>
            </a:r>
          </a:p>
          <a:p>
            <a:r>
              <a:rPr lang="en-US" dirty="0" smtClean="0"/>
              <a:t>In what ways should people react to just laws? Unjust laws?</a:t>
            </a:r>
          </a:p>
          <a:p>
            <a:r>
              <a:rPr lang="en-US" dirty="0" smtClean="0"/>
              <a:t>What will happen to oppressed people if they cannot express their feelings?</a:t>
            </a:r>
          </a:p>
          <a:p>
            <a:r>
              <a:rPr lang="en-US" dirty="0" smtClean="0"/>
              <a:t>Page 1215 – questions 1-4, 6 and 8</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309</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Letter from Birmingham Jail</vt:lpstr>
      <vt:lpstr>About the Author</vt:lpstr>
      <vt:lpstr>Words to Know</vt:lpstr>
      <vt:lpstr>Summary</vt:lpstr>
      <vt:lpstr>Group Questions</vt:lpstr>
      <vt:lpstr>Group Questions Cont</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Tarrahd.johnson</dc:creator>
  <cp:lastModifiedBy>Tarrahd.johnson</cp:lastModifiedBy>
  <cp:revision>10</cp:revision>
  <dcterms:created xsi:type="dcterms:W3CDTF">2013-05-16T12:32:20Z</dcterms:created>
  <dcterms:modified xsi:type="dcterms:W3CDTF">2013-05-16T15:32:09Z</dcterms:modified>
</cp:coreProperties>
</file>