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706027-6EB4-43D5-9597-56E7ACDCAAA8}"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06027-6EB4-43D5-9597-56E7ACDCAAA8}"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06027-6EB4-43D5-9597-56E7ACDCAAA8}"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06027-6EB4-43D5-9597-56E7ACDCAAA8}"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06027-6EB4-43D5-9597-56E7ACDCAAA8}"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706027-6EB4-43D5-9597-56E7ACDCAAA8}"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706027-6EB4-43D5-9597-56E7ACDCAAA8}"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706027-6EB4-43D5-9597-56E7ACDCAAA8}"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06027-6EB4-43D5-9597-56E7ACDCAAA8}"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06027-6EB4-43D5-9597-56E7ACDCAAA8}"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06027-6EB4-43D5-9597-56E7ACDCAAA8}"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E5B15-7314-40F4-83BA-D45B723D21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06027-6EB4-43D5-9597-56E7ACDCAAA8}" type="datetimeFigureOut">
              <a:rPr lang="en-US" smtClean="0"/>
              <a:t>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E5B15-7314-40F4-83BA-D45B723D21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FXivgpLSQe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The Notorious Jumping Frog of Calaveras County by Mark Twain</a:t>
            </a:r>
            <a:endParaRPr lang="en-US" dirty="0"/>
          </a:p>
        </p:txBody>
      </p:sp>
      <p:pic>
        <p:nvPicPr>
          <p:cNvPr id="11266" name="Picture 2" descr="http://www.bookadventurers.com/wp-content/uploads/2013/11/TheCelebratedJumpingFrog.jpg"/>
          <p:cNvPicPr>
            <a:picLocks noChangeAspect="1" noChangeArrowheads="1"/>
          </p:cNvPicPr>
          <p:nvPr/>
        </p:nvPicPr>
        <p:blipFill>
          <a:blip r:embed="rId2" cstate="print"/>
          <a:srcRect/>
          <a:stretch>
            <a:fillRect/>
          </a:stretch>
        </p:blipFill>
        <p:spPr bwMode="auto">
          <a:xfrm>
            <a:off x="2895600" y="1828800"/>
            <a:ext cx="3333750" cy="48577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narrator of this tall tale locates Simon Wheeler in a mining camp and asks if he knows </a:t>
            </a:r>
            <a:r>
              <a:rPr lang="en-US" dirty="0" err="1"/>
              <a:t>Leonidas</a:t>
            </a:r>
            <a:r>
              <a:rPr lang="en-US" dirty="0"/>
              <a:t> W. Smiley. Wheeler does not, but launches into a reminiscence about Jim Smiley, who would bet on anything. Wheeler tells how Smiley once engaged a stranger in a frog jumping contest. The stranger tricked Smiley by making Smiley’s frog swallow quail shot so that it was too heavy to jump. The narrator makes his escape just as Wheeler launches into another story.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Quiz</a:t>
            </a:r>
          </a:p>
          <a:p>
            <a:endParaRPr lang="en-US" dirty="0" smtClean="0"/>
          </a:p>
          <a:p>
            <a:r>
              <a:rPr lang="en-US" dirty="0" smtClean="0"/>
              <a:t>Vocabulary worksheet and definitions</a:t>
            </a:r>
          </a:p>
          <a:p>
            <a:endParaRPr lang="en-US" dirty="0" smtClean="0"/>
          </a:p>
          <a:p>
            <a:r>
              <a:rPr lang="en-US" dirty="0" smtClean="0"/>
              <a:t>Answer question 5-7 on page 691</a:t>
            </a:r>
          </a:p>
          <a:p>
            <a:endParaRPr lang="en-US" dirty="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Activity</a:t>
            </a:r>
            <a:endParaRPr lang="en-US" dirty="0"/>
          </a:p>
        </p:txBody>
      </p:sp>
      <p:sp>
        <p:nvSpPr>
          <p:cNvPr id="3" name="Content Placeholder 2"/>
          <p:cNvSpPr>
            <a:spLocks noGrp="1"/>
          </p:cNvSpPr>
          <p:nvPr>
            <p:ph idx="1"/>
          </p:nvPr>
        </p:nvSpPr>
        <p:spPr/>
        <p:txBody>
          <a:bodyPr/>
          <a:lstStyle/>
          <a:p>
            <a:r>
              <a:rPr lang="en-US" dirty="0" smtClean="0"/>
              <a:t>If time allows, write your own tall tale. In ½ to 1 page, tell a funny story with understatement and exaggeration.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a:t>
            </a:r>
            <a:endParaRPr lang="en-US" dirty="0"/>
          </a:p>
        </p:txBody>
      </p:sp>
      <p:sp>
        <p:nvSpPr>
          <p:cNvPr id="3" name="Content Placeholder 2"/>
          <p:cNvSpPr>
            <a:spLocks noGrp="1"/>
          </p:cNvSpPr>
          <p:nvPr>
            <p:ph idx="1"/>
          </p:nvPr>
        </p:nvSpPr>
        <p:spPr/>
        <p:txBody>
          <a:bodyPr/>
          <a:lstStyle/>
          <a:p>
            <a:r>
              <a:rPr lang="en-US" dirty="0"/>
              <a:t>What’s the funniest story you know? Did it happen to you or someone else? Where did it happen? Why was it so funny?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to Know</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u="sng" dirty="0" smtClean="0"/>
              <a:t>Tall tale</a:t>
            </a:r>
            <a:r>
              <a:rPr lang="en-US" dirty="0" smtClean="0"/>
              <a:t>- A distinctively American type of humorous story characterized by exaggeration</a:t>
            </a:r>
          </a:p>
          <a:p>
            <a:endParaRPr lang="en-US" dirty="0"/>
          </a:p>
          <a:p>
            <a:r>
              <a:rPr lang="en-US" u="sng" dirty="0" smtClean="0"/>
              <a:t>Hyperbole</a:t>
            </a:r>
            <a:r>
              <a:rPr lang="en-US" dirty="0" smtClean="0"/>
              <a:t>- A figure of speech in which the truth is exaggerated for emphasis or humorous effect</a:t>
            </a:r>
          </a:p>
          <a:p>
            <a:endParaRPr lang="en-US" dirty="0" smtClean="0"/>
          </a:p>
          <a:p>
            <a:r>
              <a:rPr lang="en-US" u="sng" dirty="0" smtClean="0"/>
              <a:t>Understatement</a:t>
            </a:r>
            <a:r>
              <a:rPr lang="en-US" dirty="0" smtClean="0"/>
              <a:t>- A technique of saying less than is actually or literally true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Truths and a Lie</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In your notebook, write down your 2 truths and lie. (Please keep them school appropriate.)</a:t>
            </a:r>
          </a:p>
          <a:p>
            <a:endParaRPr lang="en-US" dirty="0" smtClean="0"/>
          </a:p>
          <a:p>
            <a:r>
              <a:rPr lang="en-US" dirty="0" smtClean="0"/>
              <a:t>What makes a lie funny? What makes it believable?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Tall Tale Example</a:t>
            </a:r>
            <a:endParaRPr lang="en-US" dirty="0"/>
          </a:p>
        </p:txBody>
      </p:sp>
      <p:sp>
        <p:nvSpPr>
          <p:cNvPr id="3" name="Content Placeholder 2"/>
          <p:cNvSpPr>
            <a:spLocks noGrp="1"/>
          </p:cNvSpPr>
          <p:nvPr>
            <p:ph idx="1"/>
          </p:nvPr>
        </p:nvSpPr>
        <p:spPr/>
        <p:txBody>
          <a:bodyPr/>
          <a:lstStyle/>
          <a:p>
            <a:r>
              <a:rPr lang="en-US" dirty="0"/>
              <a:t>Sally Britches was taller than a redwood. Why, when she was born, her ma was sorter surprised-like to see that her baby gal was too big </a:t>
            </a:r>
            <a:r>
              <a:rPr lang="en-US" dirty="0" err="1"/>
              <a:t>fer</a:t>
            </a:r>
            <a:r>
              <a:rPr lang="en-US" dirty="0"/>
              <a:t> </a:t>
            </a:r>
            <a:r>
              <a:rPr lang="en-US" dirty="0" err="1"/>
              <a:t>young’un</a:t>
            </a:r>
            <a:r>
              <a:rPr lang="en-US" dirty="0"/>
              <a:t> clothes. “Oh, well,” sighed her ma. “I guess you kin </a:t>
            </a:r>
            <a:r>
              <a:rPr lang="en-US" dirty="0" err="1"/>
              <a:t>jist</a:t>
            </a:r>
            <a:r>
              <a:rPr lang="en-US" dirty="0"/>
              <a:t> wear </a:t>
            </a:r>
            <a:r>
              <a:rPr lang="en-US" dirty="0" err="1"/>
              <a:t>yer</a:t>
            </a:r>
            <a:r>
              <a:rPr lang="en-US" dirty="0"/>
              <a:t> pa’s ole britches.” </a:t>
            </a:r>
            <a:endParaRPr lang="en-US" dirty="0" smtClean="0"/>
          </a:p>
          <a:p>
            <a:endParaRPr lang="en-US" dirty="0"/>
          </a:p>
          <a:p>
            <a:r>
              <a:rPr lang="en-US" dirty="0" smtClean="0"/>
              <a:t>Find hyperbole, understatement, and dialect.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a:xfrm>
            <a:off x="0" y="1600200"/>
            <a:ext cx="8991600" cy="4525963"/>
          </a:xfrm>
        </p:spPr>
        <p:txBody>
          <a:bodyPr/>
          <a:lstStyle/>
          <a:p>
            <a:r>
              <a:rPr lang="en-US" u="sng" dirty="0">
                <a:hlinkClick r:id="rId2"/>
              </a:rPr>
              <a:t>https://www.youtube.com/watch?v=FXivgpLSQeo</a:t>
            </a:r>
            <a:r>
              <a:rPr lang="en-US" dirty="0"/>
              <a:t>.</a:t>
            </a:r>
          </a:p>
        </p:txBody>
      </p:sp>
      <p:pic>
        <p:nvPicPr>
          <p:cNvPr id="14338" name="Picture 2" descr="http://nevada-outback-gems.com/Mark_Twain/frog01.jpg"/>
          <p:cNvPicPr>
            <a:picLocks noChangeAspect="1" noChangeArrowheads="1"/>
          </p:cNvPicPr>
          <p:nvPr/>
        </p:nvPicPr>
        <p:blipFill>
          <a:blip r:embed="rId3" cstate="print"/>
          <a:srcRect/>
          <a:stretch>
            <a:fillRect/>
          </a:stretch>
        </p:blipFill>
        <p:spPr bwMode="auto">
          <a:xfrm>
            <a:off x="2057400" y="2819400"/>
            <a:ext cx="4819650" cy="29813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Check 1</a:t>
            </a:r>
            <a:endParaRPr lang="en-US" dirty="0"/>
          </a:p>
        </p:txBody>
      </p:sp>
      <p:sp>
        <p:nvSpPr>
          <p:cNvPr id="3" name="Content Placeholder 2"/>
          <p:cNvSpPr>
            <a:spLocks noGrp="1"/>
          </p:cNvSpPr>
          <p:nvPr>
            <p:ph idx="1"/>
          </p:nvPr>
        </p:nvSpPr>
        <p:spPr/>
        <p:txBody>
          <a:bodyPr/>
          <a:lstStyle/>
          <a:p>
            <a:r>
              <a:rPr lang="en-US" dirty="0" smtClean="0"/>
              <a:t>Reread lines 21-23 on page 686. What words help you figure out the meaning of </a:t>
            </a:r>
            <a:r>
              <a:rPr lang="en-US" i="1" dirty="0" smtClean="0"/>
              <a:t>monotonous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Check 2</a:t>
            </a:r>
            <a:endParaRPr lang="en-US" dirty="0"/>
          </a:p>
        </p:txBody>
      </p:sp>
      <p:sp>
        <p:nvSpPr>
          <p:cNvPr id="3" name="Content Placeholder 2"/>
          <p:cNvSpPr>
            <a:spLocks noGrp="1"/>
          </p:cNvSpPr>
          <p:nvPr>
            <p:ph idx="1"/>
          </p:nvPr>
        </p:nvSpPr>
        <p:spPr/>
        <p:txBody>
          <a:bodyPr/>
          <a:lstStyle/>
          <a:p>
            <a:r>
              <a:rPr lang="en-US" dirty="0" smtClean="0"/>
              <a:t>Reread lines 57-67 on page 687. What is Wheeler saying?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Check 3</a:t>
            </a:r>
            <a:endParaRPr lang="en-US" dirty="0"/>
          </a:p>
        </p:txBody>
      </p:sp>
      <p:sp>
        <p:nvSpPr>
          <p:cNvPr id="3" name="Content Placeholder 2"/>
          <p:cNvSpPr>
            <a:spLocks noGrp="1"/>
          </p:cNvSpPr>
          <p:nvPr>
            <p:ph idx="1"/>
          </p:nvPr>
        </p:nvSpPr>
        <p:spPr/>
        <p:txBody>
          <a:bodyPr/>
          <a:lstStyle/>
          <a:p>
            <a:r>
              <a:rPr lang="en-US" dirty="0" smtClean="0"/>
              <a:t>Reread lines 120-138 on page 689. What is the understatement? What does this say about the characters?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374</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Notorious Jumping Frog of Calaveras County by Mark Twain</vt:lpstr>
      <vt:lpstr>Journal</vt:lpstr>
      <vt:lpstr>Terms to Know</vt:lpstr>
      <vt:lpstr>2 Truths and a Lie</vt:lpstr>
      <vt:lpstr>Tall Tale Example</vt:lpstr>
      <vt:lpstr>Video</vt:lpstr>
      <vt:lpstr>Reading Check 1</vt:lpstr>
      <vt:lpstr>Reading Check 2</vt:lpstr>
      <vt:lpstr>Reading Check 3</vt:lpstr>
      <vt:lpstr>Summary</vt:lpstr>
      <vt:lpstr>Activities</vt:lpstr>
      <vt:lpstr>Additional Activity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 Jasperse</dc:creator>
  <cp:lastModifiedBy>Mary Jasperse</cp:lastModifiedBy>
  <cp:revision>3</cp:revision>
  <dcterms:created xsi:type="dcterms:W3CDTF">2015-02-05T01:44:07Z</dcterms:created>
  <dcterms:modified xsi:type="dcterms:W3CDTF">2015-02-05T02:01:43Z</dcterms:modified>
</cp:coreProperties>
</file>