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1" r:id="rId8"/>
    <p:sldId id="265" r:id="rId9"/>
    <p:sldId id="266"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555018-2ABC-4DA3-A28E-2E5F7F15497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4224285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55018-2ABC-4DA3-A28E-2E5F7F15497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3748112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55018-2ABC-4DA3-A28E-2E5F7F15497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254928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555018-2ABC-4DA3-A28E-2E5F7F15497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145654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55018-2ABC-4DA3-A28E-2E5F7F154975}"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233894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555018-2ABC-4DA3-A28E-2E5F7F154975}"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314941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555018-2ABC-4DA3-A28E-2E5F7F154975}" type="datetimeFigureOut">
              <a:rPr lang="en-US" smtClean="0"/>
              <a:t>12/1/2014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2565050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555018-2ABC-4DA3-A28E-2E5F7F154975}" type="datetimeFigureOut">
              <a:rPr lang="en-US" smtClean="0"/>
              <a:t>12/1/2014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3145527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55018-2ABC-4DA3-A28E-2E5F7F154975}"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423537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55018-2ABC-4DA3-A28E-2E5F7F154975}"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3491521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55018-2ABC-4DA3-A28E-2E5F7F154975}"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E7FB6-05DD-454C-9707-BCD7DEFE6554}" type="slidenum">
              <a:rPr lang="en-US" smtClean="0"/>
              <a:t>‹#›</a:t>
            </a:fld>
            <a:endParaRPr lang="en-US"/>
          </a:p>
        </p:txBody>
      </p:sp>
    </p:spTree>
    <p:extLst>
      <p:ext uri="{BB962C8B-B14F-4D97-AF65-F5344CB8AC3E}">
        <p14:creationId xmlns:p14="http://schemas.microsoft.com/office/powerpoint/2010/main" val="362758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55018-2ABC-4DA3-A28E-2E5F7F154975}" type="datetimeFigureOut">
              <a:rPr lang="en-US" smtClean="0"/>
              <a:t>12/1/2014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E7FB6-05DD-454C-9707-BCD7DEFE6554}" type="slidenum">
              <a:rPr lang="en-US" smtClean="0"/>
              <a:t>‹#›</a:t>
            </a:fld>
            <a:endParaRPr lang="en-US"/>
          </a:p>
        </p:txBody>
      </p:sp>
    </p:spTree>
    <p:extLst>
      <p:ext uri="{BB962C8B-B14F-4D97-AF65-F5344CB8AC3E}">
        <p14:creationId xmlns:p14="http://schemas.microsoft.com/office/powerpoint/2010/main" val="501340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Self Reliance and Nature</a:t>
            </a:r>
            <a:endParaRPr lang="en-US" dirty="0"/>
          </a:p>
        </p:txBody>
      </p:sp>
      <p:sp>
        <p:nvSpPr>
          <p:cNvPr id="3" name="Subtitle 2"/>
          <p:cNvSpPr>
            <a:spLocks noGrp="1"/>
          </p:cNvSpPr>
          <p:nvPr>
            <p:ph type="subTitle" idx="1"/>
          </p:nvPr>
        </p:nvSpPr>
        <p:spPr/>
        <p:txBody>
          <a:bodyPr/>
          <a:lstStyle/>
          <a:p>
            <a:r>
              <a:rPr lang="en-US" dirty="0" smtClean="0"/>
              <a:t>Ralph Waldo Emerson</a:t>
            </a:r>
            <a:endParaRPr lang="en-US" dirty="0"/>
          </a:p>
        </p:txBody>
      </p:sp>
    </p:spTree>
    <p:extLst>
      <p:ext uri="{BB962C8B-B14F-4D97-AF65-F5344CB8AC3E}">
        <p14:creationId xmlns:p14="http://schemas.microsoft.com/office/powerpoint/2010/main" val="1721899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One</a:t>
            </a:r>
            <a:endParaRPr lang="en-US" dirty="0"/>
          </a:p>
        </p:txBody>
      </p:sp>
      <p:sp>
        <p:nvSpPr>
          <p:cNvPr id="3" name="Content Placeholder 2"/>
          <p:cNvSpPr>
            <a:spLocks noGrp="1"/>
          </p:cNvSpPr>
          <p:nvPr>
            <p:ph idx="1"/>
          </p:nvPr>
        </p:nvSpPr>
        <p:spPr/>
        <p:txBody>
          <a:bodyPr/>
          <a:lstStyle/>
          <a:p>
            <a:r>
              <a:rPr lang="en-US" sz="3200" dirty="0" smtClean="0"/>
              <a:t>Compare and contrast both of Emerson's work. </a:t>
            </a:r>
          </a:p>
          <a:p>
            <a:pPr lvl="1"/>
            <a:r>
              <a:rPr lang="en-US" sz="3200" dirty="0" smtClean="0"/>
              <a:t>You should create a chart to do this however you can pick which ever one that you like.</a:t>
            </a:r>
          </a:p>
          <a:p>
            <a:pPr lvl="1"/>
            <a:r>
              <a:rPr lang="en-US" sz="3200" dirty="0" smtClean="0"/>
              <a:t>5 points in each part</a:t>
            </a:r>
          </a:p>
          <a:p>
            <a:pPr marL="457200" lvl="1" indent="0">
              <a:buNone/>
            </a:pPr>
            <a:endParaRPr lang="en-US" dirty="0" smtClean="0"/>
          </a:p>
          <a:p>
            <a:pPr marL="457200" lvl="1"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36464237"/>
              </p:ext>
            </p:extLst>
          </p:nvPr>
        </p:nvGraphicFramePr>
        <p:xfrm>
          <a:off x="1366981" y="3926004"/>
          <a:ext cx="8127999" cy="2108200"/>
        </p:xfrm>
        <a:graphic>
          <a:graphicData uri="http://schemas.openxmlformats.org/drawingml/2006/table">
            <a:tbl>
              <a:tblPr firstRow="1" bandRow="1">
                <a:tableStyleId>{5C22544A-7EE6-4342-B048-85BDC9FD1C3A}</a:tableStyleId>
              </a:tblPr>
              <a:tblGrid>
                <a:gridCol w="2709333"/>
                <a:gridCol w="2709333"/>
                <a:gridCol w="2709333"/>
              </a:tblGrid>
              <a:tr h="370840">
                <a:tc>
                  <a:txBody>
                    <a:bodyPr/>
                    <a:lstStyle/>
                    <a:p>
                      <a:r>
                        <a:rPr lang="en-US" dirty="0" smtClean="0"/>
                        <a:t>Self Reliance</a:t>
                      </a:r>
                      <a:endParaRPr lang="en-US" dirty="0"/>
                    </a:p>
                  </a:txBody>
                  <a:tcPr/>
                </a:tc>
                <a:tc>
                  <a:txBody>
                    <a:bodyPr/>
                    <a:lstStyle/>
                    <a:p>
                      <a:r>
                        <a:rPr lang="en-US" dirty="0" smtClean="0"/>
                        <a:t>Same</a:t>
                      </a:r>
                      <a:endParaRPr lang="en-US" dirty="0"/>
                    </a:p>
                  </a:txBody>
                  <a:tcPr/>
                </a:tc>
                <a:tc>
                  <a:txBody>
                    <a:bodyPr/>
                    <a:lstStyle/>
                    <a:p>
                      <a:r>
                        <a:rPr lang="en-US" dirty="0" smtClean="0"/>
                        <a:t>Nature</a:t>
                      </a:r>
                      <a:endParaRPr lang="en-US" dirty="0"/>
                    </a:p>
                  </a:txBody>
                  <a:tcPr/>
                </a:tc>
              </a:tr>
              <a:tr h="370840">
                <a:tc>
                  <a:txBody>
                    <a:bodyPr/>
                    <a:lstStyle/>
                    <a:p>
                      <a:r>
                        <a:rPr lang="en-US" dirty="0" smtClean="0"/>
                        <a:t>1.</a:t>
                      </a:r>
                    </a:p>
                    <a:p>
                      <a:r>
                        <a:rPr lang="en-US" dirty="0" smtClean="0"/>
                        <a:t>2. </a:t>
                      </a:r>
                    </a:p>
                    <a:p>
                      <a:r>
                        <a:rPr lang="en-US" dirty="0" smtClean="0"/>
                        <a:t>3.</a:t>
                      </a:r>
                    </a:p>
                    <a:p>
                      <a:r>
                        <a:rPr lang="en-US" dirty="0" smtClean="0"/>
                        <a:t>4.</a:t>
                      </a:r>
                    </a:p>
                    <a:p>
                      <a:r>
                        <a:rPr lang="en-US" dirty="0" smtClean="0"/>
                        <a:t>5.</a:t>
                      </a:r>
                    </a:p>
                  </a:txBody>
                  <a:tcPr/>
                </a:tc>
                <a:tc>
                  <a:txBody>
                    <a:bodyPr/>
                    <a:lstStyle/>
                    <a:p>
                      <a:r>
                        <a:rPr lang="en-US" dirty="0" smtClean="0"/>
                        <a:t>1.</a:t>
                      </a:r>
                    </a:p>
                    <a:p>
                      <a:r>
                        <a:rPr lang="en-US" dirty="0" smtClean="0"/>
                        <a:t>2. </a:t>
                      </a:r>
                    </a:p>
                    <a:p>
                      <a:r>
                        <a:rPr lang="en-US" dirty="0" smtClean="0"/>
                        <a:t>3.</a:t>
                      </a:r>
                    </a:p>
                    <a:p>
                      <a:r>
                        <a:rPr lang="en-US" dirty="0" smtClean="0"/>
                        <a:t>4.</a:t>
                      </a:r>
                    </a:p>
                    <a:p>
                      <a:r>
                        <a:rPr lang="en-US" dirty="0" smtClean="0"/>
                        <a:t>5.</a:t>
                      </a:r>
                    </a:p>
                    <a:p>
                      <a:endParaRPr lang="en-US" dirty="0"/>
                    </a:p>
                  </a:txBody>
                  <a:tcPr/>
                </a:tc>
                <a:tc>
                  <a:txBody>
                    <a:bodyPr/>
                    <a:lstStyle/>
                    <a:p>
                      <a:r>
                        <a:rPr lang="en-US" dirty="0" smtClean="0"/>
                        <a:t>1.</a:t>
                      </a:r>
                    </a:p>
                    <a:p>
                      <a:r>
                        <a:rPr lang="en-US" dirty="0" smtClean="0"/>
                        <a:t>2. </a:t>
                      </a:r>
                    </a:p>
                    <a:p>
                      <a:r>
                        <a:rPr lang="en-US" dirty="0" smtClean="0"/>
                        <a:t>3.</a:t>
                      </a:r>
                    </a:p>
                    <a:p>
                      <a:r>
                        <a:rPr lang="en-US" dirty="0" smtClean="0"/>
                        <a:t>4.</a:t>
                      </a:r>
                    </a:p>
                    <a:p>
                      <a:r>
                        <a:rPr lang="en-US" dirty="0" smtClean="0"/>
                        <a:t>5.</a:t>
                      </a:r>
                    </a:p>
                    <a:p>
                      <a:endParaRPr lang="en-US" dirty="0"/>
                    </a:p>
                  </a:txBody>
                  <a:tcPr/>
                </a:tc>
              </a:tr>
            </a:tbl>
          </a:graphicData>
        </a:graphic>
      </p:graphicFrame>
    </p:spTree>
    <p:extLst>
      <p:ext uri="{BB962C8B-B14F-4D97-AF65-F5344CB8AC3E}">
        <p14:creationId xmlns:p14="http://schemas.microsoft.com/office/powerpoint/2010/main" val="1298413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Reading</a:t>
            </a:r>
            <a:endParaRPr lang="en-US" dirty="0"/>
          </a:p>
        </p:txBody>
      </p:sp>
      <p:sp>
        <p:nvSpPr>
          <p:cNvPr id="3" name="Content Placeholder 2"/>
          <p:cNvSpPr>
            <a:spLocks noGrp="1"/>
          </p:cNvSpPr>
          <p:nvPr>
            <p:ph idx="1"/>
          </p:nvPr>
        </p:nvSpPr>
        <p:spPr/>
        <p:txBody>
          <a:bodyPr>
            <a:normAutofit/>
          </a:bodyPr>
          <a:lstStyle/>
          <a:p>
            <a:r>
              <a:rPr lang="en-US" sz="3600" dirty="0" smtClean="0"/>
              <a:t>On </a:t>
            </a:r>
            <a:r>
              <a:rPr lang="en-US" sz="3600" dirty="0"/>
              <a:t>p</a:t>
            </a:r>
            <a:r>
              <a:rPr lang="en-US" sz="3600" dirty="0" smtClean="0"/>
              <a:t>age 375 answer the following </a:t>
            </a:r>
            <a:r>
              <a:rPr lang="en-US" sz="3600" dirty="0"/>
              <a:t>q</a:t>
            </a:r>
            <a:r>
              <a:rPr lang="en-US" sz="3600" dirty="0" smtClean="0"/>
              <a:t>uestions</a:t>
            </a:r>
          </a:p>
          <a:p>
            <a:r>
              <a:rPr lang="en-US" sz="3600" dirty="0" smtClean="0"/>
              <a:t>1-5 and 7</a:t>
            </a:r>
          </a:p>
          <a:p>
            <a:r>
              <a:rPr lang="en-US" sz="3600" dirty="0" smtClean="0"/>
              <a:t>You MUST write in complete sentences and you DO NOT have to write the question.</a:t>
            </a:r>
            <a:endParaRPr lang="en-US" sz="3600" dirty="0"/>
          </a:p>
        </p:txBody>
      </p:sp>
    </p:spTree>
    <p:extLst>
      <p:ext uri="{BB962C8B-B14F-4D97-AF65-F5344CB8AC3E}">
        <p14:creationId xmlns:p14="http://schemas.microsoft.com/office/powerpoint/2010/main" val="346468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Question</a:t>
            </a:r>
            <a:endParaRPr lang="en-US" dirty="0"/>
          </a:p>
        </p:txBody>
      </p:sp>
      <p:sp>
        <p:nvSpPr>
          <p:cNvPr id="3" name="Content Placeholder 2"/>
          <p:cNvSpPr>
            <a:spLocks noGrp="1"/>
          </p:cNvSpPr>
          <p:nvPr>
            <p:ph idx="1"/>
          </p:nvPr>
        </p:nvSpPr>
        <p:spPr/>
        <p:txBody>
          <a:bodyPr>
            <a:normAutofit/>
          </a:bodyPr>
          <a:lstStyle/>
          <a:p>
            <a:r>
              <a:rPr lang="en-US" sz="3600" dirty="0" smtClean="0"/>
              <a:t>Create your own motto. To get started consider the traits or resources that helped you solve a difficult problem, of the best advice you have ever given a friend. Use your answers to develop your personal motto that is short and to the point. </a:t>
            </a:r>
          </a:p>
          <a:p>
            <a:r>
              <a:rPr lang="en-US" sz="3600" dirty="0" smtClean="0"/>
              <a:t>You have 7 minutes. Everyone will share. (School appropriate)</a:t>
            </a:r>
            <a:endParaRPr lang="en-US" sz="3600" dirty="0"/>
          </a:p>
        </p:txBody>
      </p:sp>
    </p:spTree>
    <p:extLst>
      <p:ext uri="{BB962C8B-B14F-4D97-AF65-F5344CB8AC3E}">
        <p14:creationId xmlns:p14="http://schemas.microsoft.com/office/powerpoint/2010/main" val="259234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Author</a:t>
            </a:r>
            <a:endParaRPr lang="en-US" dirty="0"/>
          </a:p>
        </p:txBody>
      </p:sp>
      <p:sp>
        <p:nvSpPr>
          <p:cNvPr id="3" name="Content Placeholder 2"/>
          <p:cNvSpPr>
            <a:spLocks noGrp="1"/>
          </p:cNvSpPr>
          <p:nvPr>
            <p:ph idx="1"/>
          </p:nvPr>
        </p:nvSpPr>
        <p:spPr/>
        <p:txBody>
          <a:bodyPr/>
          <a:lstStyle/>
          <a:p>
            <a:r>
              <a:rPr lang="en-US" sz="3600" dirty="0" smtClean="0"/>
              <a:t>Born in Boston Massachucets</a:t>
            </a:r>
          </a:p>
          <a:p>
            <a:r>
              <a:rPr lang="en-US" sz="3600" dirty="0" smtClean="0"/>
              <a:t>Attended Harvard at the age of 14</a:t>
            </a:r>
          </a:p>
          <a:p>
            <a:r>
              <a:rPr lang="en-US" sz="3600" dirty="0" smtClean="0"/>
              <a:t>He was an acknowledged leader of the transcendentalist</a:t>
            </a:r>
          </a:p>
          <a:p>
            <a:r>
              <a:rPr lang="en-US" sz="3600" dirty="0" smtClean="0"/>
              <a:t>He published Nature one of his most famous works anonymously</a:t>
            </a:r>
          </a:p>
          <a:p>
            <a:endParaRPr lang="en-US" dirty="0"/>
          </a:p>
        </p:txBody>
      </p:sp>
    </p:spTree>
    <p:extLst>
      <p:ext uri="{BB962C8B-B14F-4D97-AF65-F5344CB8AC3E}">
        <p14:creationId xmlns:p14="http://schemas.microsoft.com/office/powerpoint/2010/main" val="886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Transcendentalism</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4000" dirty="0" smtClean="0"/>
              <a:t>Emerson’s motto was “Trust Thyself”</a:t>
            </a:r>
          </a:p>
          <a:p>
            <a:pPr>
              <a:buFont typeface="Wingdings" panose="05000000000000000000" pitchFamily="2" charset="2"/>
              <a:buChar char="§"/>
            </a:pPr>
            <a:r>
              <a:rPr lang="en-US" sz="4000" dirty="0" smtClean="0"/>
              <a:t>This principle lies at the heart of transcendentalism, and intellectual movement that emphasizes the dignity of the individual and advocates of a simple mindful life. </a:t>
            </a:r>
            <a:endParaRPr lang="en-US" sz="4000" dirty="0"/>
          </a:p>
        </p:txBody>
      </p:sp>
    </p:spTree>
    <p:extLst>
      <p:ext uri="{BB962C8B-B14F-4D97-AF65-F5344CB8AC3E}">
        <p14:creationId xmlns:p14="http://schemas.microsoft.com/office/powerpoint/2010/main" val="186993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Transcendentalism</a:t>
            </a:r>
            <a:endParaRPr lang="en-US" dirty="0"/>
          </a:p>
        </p:txBody>
      </p:sp>
      <p:sp>
        <p:nvSpPr>
          <p:cNvPr id="3" name="TextBox 2"/>
          <p:cNvSpPr txBox="1"/>
          <p:nvPr/>
        </p:nvSpPr>
        <p:spPr>
          <a:xfrm>
            <a:off x="641268" y="1690688"/>
            <a:ext cx="11008426" cy="3785652"/>
          </a:xfrm>
          <a:prstGeom prst="rect">
            <a:avLst/>
          </a:prstGeom>
          <a:noFill/>
        </p:spPr>
        <p:txBody>
          <a:bodyPr wrap="square" rtlCol="0">
            <a:spAutoFit/>
          </a:bodyPr>
          <a:lstStyle/>
          <a:p>
            <a:pPr marL="285750" indent="-285750">
              <a:buFont typeface="Wingdings" panose="05000000000000000000" pitchFamily="2" charset="2"/>
              <a:buChar char="§"/>
            </a:pPr>
            <a:r>
              <a:rPr lang="en-US" sz="4000" dirty="0" smtClean="0"/>
              <a:t>Every individual is capable of discovering their own truth that exists beyond reason through intuition</a:t>
            </a:r>
          </a:p>
          <a:p>
            <a:pPr marL="285750" indent="-285750">
              <a:buFont typeface="Wingdings" panose="05000000000000000000" pitchFamily="2" charset="2"/>
              <a:buChar char="§"/>
            </a:pPr>
            <a:r>
              <a:rPr lang="en-US" sz="4000" dirty="0" smtClean="0"/>
              <a:t>People are inherently good and should follow their own beliefs however controversial they may be</a:t>
            </a:r>
          </a:p>
          <a:p>
            <a:pPr marL="285750" indent="-285750">
              <a:buFont typeface="Wingdings" panose="05000000000000000000" pitchFamily="2" charset="2"/>
              <a:buChar char="§"/>
            </a:pPr>
            <a:r>
              <a:rPr lang="en-US" sz="4000" dirty="0" smtClean="0"/>
              <a:t>A belief that mankind, nature, and God are all interconnected. </a:t>
            </a:r>
            <a:endParaRPr lang="en-US" sz="4000" dirty="0"/>
          </a:p>
        </p:txBody>
      </p:sp>
    </p:spTree>
    <p:extLst>
      <p:ext uri="{BB962C8B-B14F-4D97-AF65-F5344CB8AC3E}">
        <p14:creationId xmlns:p14="http://schemas.microsoft.com/office/powerpoint/2010/main" val="3370374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following words</a:t>
            </a:r>
            <a:endParaRPr lang="en-US" dirty="0"/>
          </a:p>
        </p:txBody>
      </p:sp>
      <p:sp>
        <p:nvSpPr>
          <p:cNvPr id="3" name="Content Placeholder 2"/>
          <p:cNvSpPr>
            <a:spLocks noGrp="1"/>
          </p:cNvSpPr>
          <p:nvPr>
            <p:ph idx="1"/>
          </p:nvPr>
        </p:nvSpPr>
        <p:spPr/>
        <p:txBody>
          <a:bodyPr/>
          <a:lstStyle/>
          <a:p>
            <a:r>
              <a:rPr lang="en-US" dirty="0" smtClean="0"/>
              <a:t>Aversion</a:t>
            </a:r>
          </a:p>
          <a:p>
            <a:r>
              <a:rPr lang="en-US" dirty="0" smtClean="0"/>
              <a:t>Decorum</a:t>
            </a:r>
          </a:p>
          <a:p>
            <a:r>
              <a:rPr lang="en-US" dirty="0" smtClean="0"/>
              <a:t>Exhilaration</a:t>
            </a:r>
          </a:p>
          <a:p>
            <a:r>
              <a:rPr lang="en-US" dirty="0" smtClean="0"/>
              <a:t>Importune</a:t>
            </a:r>
          </a:p>
          <a:p>
            <a:r>
              <a:rPr lang="en-US" dirty="0" smtClean="0"/>
              <a:t>Nonconformists</a:t>
            </a:r>
          </a:p>
          <a:p>
            <a:r>
              <a:rPr lang="en-US" dirty="0" smtClean="0"/>
              <a:t>Occult</a:t>
            </a:r>
          </a:p>
          <a:p>
            <a:endParaRPr lang="en-US" dirty="0"/>
          </a:p>
        </p:txBody>
      </p:sp>
    </p:spTree>
    <p:extLst>
      <p:ext uri="{BB962C8B-B14F-4D97-AF65-F5344CB8AC3E}">
        <p14:creationId xmlns:p14="http://schemas.microsoft.com/office/powerpoint/2010/main" val="402993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visuals</a:t>
            </a:r>
            <a:endParaRPr lang="en-US" dirty="0"/>
          </a:p>
        </p:txBody>
      </p:sp>
      <p:sp>
        <p:nvSpPr>
          <p:cNvPr id="3" name="Content Placeholder 2"/>
          <p:cNvSpPr>
            <a:spLocks noGrp="1"/>
          </p:cNvSpPr>
          <p:nvPr>
            <p:ph idx="1"/>
          </p:nvPr>
        </p:nvSpPr>
        <p:spPr/>
        <p:txBody>
          <a:bodyPr/>
          <a:lstStyle/>
          <a:p>
            <a:r>
              <a:rPr lang="en-US" sz="3600" dirty="0" smtClean="0"/>
              <a:t>Look at the picture on 370</a:t>
            </a:r>
          </a:p>
          <a:p>
            <a:r>
              <a:rPr lang="en-US" sz="3600" dirty="0" smtClean="0"/>
              <a:t>What kind of man do you believe the person in the picture would be?</a:t>
            </a:r>
          </a:p>
          <a:p>
            <a:pPr marL="0" indent="0">
              <a:buNone/>
            </a:pPr>
            <a:endParaRPr lang="en-US" dirty="0"/>
          </a:p>
        </p:txBody>
      </p:sp>
    </p:spTree>
    <p:extLst>
      <p:ext uri="{BB962C8B-B14F-4D97-AF65-F5344CB8AC3E}">
        <p14:creationId xmlns:p14="http://schemas.microsoft.com/office/powerpoint/2010/main" val="3551479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Reliance Summary</a:t>
            </a:r>
            <a:endParaRPr lang="en-US" dirty="0"/>
          </a:p>
        </p:txBody>
      </p:sp>
      <p:sp>
        <p:nvSpPr>
          <p:cNvPr id="3" name="Content Placeholder 2"/>
          <p:cNvSpPr>
            <a:spLocks noGrp="1"/>
          </p:cNvSpPr>
          <p:nvPr>
            <p:ph idx="1"/>
          </p:nvPr>
        </p:nvSpPr>
        <p:spPr/>
        <p:txBody>
          <a:bodyPr>
            <a:normAutofit/>
          </a:bodyPr>
          <a:lstStyle/>
          <a:p>
            <a:r>
              <a:rPr lang="en-US" sz="3600" dirty="0" smtClean="0"/>
              <a:t>In this excerpt from his essay, Emerson argues that people should trust their own judgment about what is right and wrong, rather than conform to other people's opinions. He insists that we should feel free to change our beliefs and concludes by offering historical examples to support his view that “to be great is to be misunderstood”</a:t>
            </a:r>
            <a:endParaRPr lang="en-US" sz="3600" dirty="0"/>
          </a:p>
        </p:txBody>
      </p:sp>
    </p:spTree>
    <p:extLst>
      <p:ext uri="{BB962C8B-B14F-4D97-AF65-F5344CB8AC3E}">
        <p14:creationId xmlns:p14="http://schemas.microsoft.com/office/powerpoint/2010/main" val="1123673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Summary</a:t>
            </a:r>
            <a:endParaRPr lang="en-US" dirty="0"/>
          </a:p>
        </p:txBody>
      </p:sp>
      <p:sp>
        <p:nvSpPr>
          <p:cNvPr id="3" name="Content Placeholder 2"/>
          <p:cNvSpPr>
            <a:spLocks noGrp="1"/>
          </p:cNvSpPr>
          <p:nvPr>
            <p:ph idx="1"/>
          </p:nvPr>
        </p:nvSpPr>
        <p:spPr/>
        <p:txBody>
          <a:bodyPr>
            <a:normAutofit/>
          </a:bodyPr>
          <a:lstStyle/>
          <a:p>
            <a:r>
              <a:rPr lang="en-US" sz="3600" dirty="0" smtClean="0"/>
              <a:t>In this book excerpt, Emerson explores his powerful connection to nature. He says that in the presence of nature, he feels exhilarated, restored, and part of God. We delight in nature, he claims, because we behold in it something as beautiful as our own spiritual nature. </a:t>
            </a:r>
            <a:endParaRPr lang="en-US" sz="3600" dirty="0"/>
          </a:p>
        </p:txBody>
      </p:sp>
    </p:spTree>
    <p:extLst>
      <p:ext uri="{BB962C8B-B14F-4D97-AF65-F5344CB8AC3E}">
        <p14:creationId xmlns:p14="http://schemas.microsoft.com/office/powerpoint/2010/main" val="2914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432</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Self Reliance and Nature</vt:lpstr>
      <vt:lpstr>Big Question</vt:lpstr>
      <vt:lpstr>About the Author</vt:lpstr>
      <vt:lpstr>Transcendentalism</vt:lpstr>
      <vt:lpstr>Transcendentalism</vt:lpstr>
      <vt:lpstr>Define the following words</vt:lpstr>
      <vt:lpstr>Analyzing visuals</vt:lpstr>
      <vt:lpstr>Self Reliance Summary</vt:lpstr>
      <vt:lpstr>Nature Summary</vt:lpstr>
      <vt:lpstr>Activity One</vt:lpstr>
      <vt:lpstr>After Reading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Reliance and Nature</dc:title>
  <dc:creator>Johnson, Tarrah D.</dc:creator>
  <cp:lastModifiedBy>Johnson, Tarrah D.</cp:lastModifiedBy>
  <cp:revision>5</cp:revision>
  <dcterms:created xsi:type="dcterms:W3CDTF">2014-12-01T12:08:20Z</dcterms:created>
  <dcterms:modified xsi:type="dcterms:W3CDTF">2014-12-01T13:58:26Z</dcterms:modified>
</cp:coreProperties>
</file>