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4" r:id="rId4"/>
    <p:sldId id="265" r:id="rId5"/>
    <p:sldId id="266" r:id="rId6"/>
    <p:sldId id="267" r:id="rId7"/>
    <p:sldId id="268" r:id="rId8"/>
    <p:sldId id="258" r:id="rId9"/>
    <p:sldId id="259" r:id="rId10"/>
    <p:sldId id="260" r:id="rId11"/>
    <p:sldId id="261" r:id="rId12"/>
    <p:sldId id="262" r:id="rId13"/>
    <p:sldId id="263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7959F-7CC7-46CF-B5EB-E4DFDDBA95E2}" type="datetimeFigureOut">
              <a:rPr lang="en-US" smtClean="0"/>
              <a:t>1/28/2015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7C6B4-C7E1-4C03-8308-412340B323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7959F-7CC7-46CF-B5EB-E4DFDDBA95E2}" type="datetimeFigureOut">
              <a:rPr lang="en-US" smtClean="0"/>
              <a:t>1/28/2015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7C6B4-C7E1-4C03-8308-412340B323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7959F-7CC7-46CF-B5EB-E4DFDDBA95E2}" type="datetimeFigureOut">
              <a:rPr lang="en-US" smtClean="0"/>
              <a:t>1/28/2015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7C6B4-C7E1-4C03-8308-412340B323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7959F-7CC7-46CF-B5EB-E4DFDDBA95E2}" type="datetimeFigureOut">
              <a:rPr lang="en-US" smtClean="0"/>
              <a:t>1/28/2015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7C6B4-C7E1-4C03-8308-412340B323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7959F-7CC7-46CF-B5EB-E4DFDDBA95E2}" type="datetimeFigureOut">
              <a:rPr lang="en-US" smtClean="0"/>
              <a:t>1/28/2015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7C6B4-C7E1-4C03-8308-412340B323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7959F-7CC7-46CF-B5EB-E4DFDDBA95E2}" type="datetimeFigureOut">
              <a:rPr lang="en-US" smtClean="0"/>
              <a:t>1/28/2015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7C6B4-C7E1-4C03-8308-412340B323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7959F-7CC7-46CF-B5EB-E4DFDDBA95E2}" type="datetimeFigureOut">
              <a:rPr lang="en-US" smtClean="0"/>
              <a:t>1/28/2015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7C6B4-C7E1-4C03-8308-412340B323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7959F-7CC7-46CF-B5EB-E4DFDDBA95E2}" type="datetimeFigureOut">
              <a:rPr lang="en-US" smtClean="0"/>
              <a:t>1/28/2015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7C6B4-C7E1-4C03-8308-412340B323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7959F-7CC7-46CF-B5EB-E4DFDDBA95E2}" type="datetimeFigureOut">
              <a:rPr lang="en-US" smtClean="0"/>
              <a:t>1/28/2015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7C6B4-C7E1-4C03-8308-412340B323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7959F-7CC7-46CF-B5EB-E4DFDDBA95E2}" type="datetimeFigureOut">
              <a:rPr lang="en-US" smtClean="0"/>
              <a:t>1/28/2015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7C6B4-C7E1-4C03-8308-412340B323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7959F-7CC7-46CF-B5EB-E4DFDDBA95E2}" type="datetimeFigureOut">
              <a:rPr lang="en-US" smtClean="0"/>
              <a:t>1/28/2015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7C6B4-C7E1-4C03-8308-412340B323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17959F-7CC7-46CF-B5EB-E4DFDDBA95E2}" type="datetimeFigureOut">
              <a:rPr lang="en-US" smtClean="0"/>
              <a:t>1/28/2015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67C6B4-C7E1-4C03-8308-412340B3239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0"/>
            <a:ext cx="7772400" cy="1470025"/>
          </a:xfrm>
        </p:spPr>
        <p:txBody>
          <a:bodyPr/>
          <a:lstStyle/>
          <a:p>
            <a:r>
              <a:rPr lang="en-US" dirty="0" smtClean="0"/>
              <a:t>Unit 4:</a:t>
            </a:r>
            <a:br>
              <a:rPr lang="en-US" dirty="0" smtClean="0"/>
            </a:br>
            <a:r>
              <a:rPr lang="en-US" dirty="0" smtClean="0"/>
              <a:t>Regionalism and Naturalism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828800"/>
            <a:ext cx="6400800" cy="17526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1870-1910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1026" name="Picture 2" descr="http://jerriehurd.files.wordpress.com/2010/11/mark_twain_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0400" y="2514600"/>
            <a:ext cx="2895600" cy="3947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Mark Twain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943600"/>
          </a:xfrm>
        </p:spPr>
        <p:txBody>
          <a:bodyPr>
            <a:normAutofit/>
          </a:bodyPr>
          <a:lstStyle/>
          <a:p>
            <a:r>
              <a:rPr lang="en-US" dirty="0" smtClean="0"/>
              <a:t>One of the most famous and important authors in American literature is Mark Twain</a:t>
            </a:r>
          </a:p>
          <a:p>
            <a:r>
              <a:rPr lang="en-US" dirty="0" smtClean="0"/>
              <a:t>He wrote mainly about life on the Mississippi River and the frontier</a:t>
            </a:r>
          </a:p>
          <a:p>
            <a:r>
              <a:rPr lang="en-US" dirty="0" smtClean="0"/>
              <a:t>His two most famous works are </a:t>
            </a:r>
            <a:r>
              <a:rPr lang="en-US" i="1" dirty="0" smtClean="0"/>
              <a:t>The Adventures of Tom Sawyer </a:t>
            </a:r>
            <a:r>
              <a:rPr lang="en-US" dirty="0" smtClean="0"/>
              <a:t>and </a:t>
            </a:r>
            <a:r>
              <a:rPr lang="en-US" i="1" dirty="0" smtClean="0"/>
              <a:t>Adventures of Huckleberry Finn </a:t>
            </a:r>
            <a:endParaRPr lang="en-US" dirty="0" smtClean="0"/>
          </a:p>
          <a:p>
            <a:r>
              <a:rPr lang="en-US" dirty="0" smtClean="0"/>
              <a:t>He is well-known for using humor, irony, understatement, and exaggeration </a:t>
            </a:r>
          </a:p>
          <a:p>
            <a:r>
              <a:rPr lang="en-US" dirty="0" smtClean="0"/>
              <a:t>Twain was very witty and is often quotes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Native American Oral Tradition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/>
          <a:lstStyle/>
          <a:p>
            <a:r>
              <a:rPr lang="en-US" dirty="0" smtClean="0"/>
              <a:t>In addition to realism, regional literature was inspired by Native American stories </a:t>
            </a:r>
          </a:p>
          <a:p>
            <a:r>
              <a:rPr lang="en-US" dirty="0" smtClean="0"/>
              <a:t>These folk tales, legends, and other stories were passed down as part of an oral tradition</a:t>
            </a:r>
          </a:p>
          <a:p>
            <a:r>
              <a:rPr lang="en-US" dirty="0" smtClean="0"/>
              <a:t>Unfortunately, many Native American stories were lost after U.S. policy seized land, scattered tribes, and forcibly Americanized children in “Indian schools”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Naturalism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638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Another type of writing inspired by realism is naturalism </a:t>
            </a:r>
          </a:p>
          <a:p>
            <a:r>
              <a:rPr lang="en-US" dirty="0" smtClean="0"/>
              <a:t>Naturalism portrays common people and ordinary life but highlights the importance of nature and instinct</a:t>
            </a:r>
          </a:p>
          <a:p>
            <a:r>
              <a:rPr lang="en-US" dirty="0" smtClean="0"/>
              <a:t>It was highly influenced by Charles Darwin </a:t>
            </a:r>
          </a:p>
          <a:p>
            <a:r>
              <a:rPr lang="en-US" dirty="0" smtClean="0"/>
              <a:t>The wealth gap between rich and poor as well as exploitation of immigrants and other workers helped inspire the movement</a:t>
            </a:r>
          </a:p>
          <a:p>
            <a:r>
              <a:rPr lang="en-US" dirty="0" smtClean="0"/>
              <a:t>Famous Naturalist writers include Stephen Crane and Jack London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Reflection of Reality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/>
          <a:lstStyle/>
          <a:p>
            <a:r>
              <a:rPr lang="en-US" dirty="0" smtClean="0"/>
              <a:t>Writing often reflects reality </a:t>
            </a:r>
          </a:p>
          <a:p>
            <a:r>
              <a:rPr lang="en-US" dirty="0" smtClean="0"/>
              <a:t>Naturalism portrays the helplessness of humans against forces beyond their understanding and control</a:t>
            </a:r>
          </a:p>
          <a:p>
            <a:pPr marL="742950" lvl="2" indent="-342900"/>
            <a:r>
              <a:rPr lang="en-US" sz="2800" dirty="0" smtClean="0"/>
              <a:t>Social and natural forces on the individual</a:t>
            </a:r>
          </a:p>
          <a:p>
            <a:r>
              <a:rPr lang="en-US" dirty="0" smtClean="0"/>
              <a:t>Writers portrayed characters victimized by brutal forces and unable to control their lives 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Women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638800"/>
          </a:xfrm>
        </p:spPr>
        <p:txBody>
          <a:bodyPr>
            <a:normAutofit/>
          </a:bodyPr>
          <a:lstStyle/>
          <a:p>
            <a:r>
              <a:rPr lang="en-US" dirty="0" smtClean="0"/>
              <a:t>The roles of women were beginning to change</a:t>
            </a:r>
          </a:p>
          <a:p>
            <a:r>
              <a:rPr lang="en-US" dirty="0" smtClean="0"/>
              <a:t>Women around the country were campaigning for the right to vote</a:t>
            </a:r>
          </a:p>
          <a:p>
            <a:r>
              <a:rPr lang="en-US" dirty="0" smtClean="0"/>
              <a:t>The growth of the women’s movement spread when more and more began seeking education at colleges and universities</a:t>
            </a:r>
          </a:p>
          <a:p>
            <a:r>
              <a:rPr lang="en-US" dirty="0" smtClean="0"/>
              <a:t>Many women began to write in this time period</a:t>
            </a:r>
          </a:p>
          <a:p>
            <a:r>
              <a:rPr lang="en-US" dirty="0" smtClean="0"/>
              <a:t>Some of these authors are Kate Chopin, Charlotte Perkins Gilman, and Willa Cather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Reconstruction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9436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The period after the Civil War is known as reconstruction </a:t>
            </a:r>
          </a:p>
          <a:p>
            <a:r>
              <a:rPr lang="en-US" dirty="0" smtClean="0"/>
              <a:t>African-Americans gained citizenship, equal protection under the law, and the right to vote</a:t>
            </a:r>
          </a:p>
          <a:p>
            <a:pPr lvl="1"/>
            <a:r>
              <a:rPr lang="en-US" dirty="0" smtClean="0"/>
              <a:t>Southerners did not want these laws to be enforced</a:t>
            </a:r>
          </a:p>
          <a:p>
            <a:r>
              <a:rPr lang="en-US" dirty="0" smtClean="0"/>
              <a:t>Much of the South was destroyed and had to be rebuilt, but there was disagreement about how it should be done. </a:t>
            </a:r>
          </a:p>
          <a:p>
            <a:r>
              <a:rPr lang="en-US" dirty="0" smtClean="0"/>
              <a:t>Many Southerners, especially newly freed African-Americans, were very poor and lacked both education and opportunity </a:t>
            </a:r>
          </a:p>
          <a:p>
            <a:r>
              <a:rPr lang="en-US" dirty="0" smtClean="0"/>
              <a:t>Northerners called carpet-baggers came to the South to make money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The Gilded 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943600"/>
          </a:xfrm>
        </p:spPr>
        <p:txBody>
          <a:bodyPr>
            <a:normAutofit/>
          </a:bodyPr>
          <a:lstStyle/>
          <a:p>
            <a:r>
              <a:rPr lang="en-US" dirty="0" smtClean="0"/>
              <a:t>The transcontinental railroad was completed in 1869</a:t>
            </a:r>
          </a:p>
          <a:p>
            <a:pPr lvl="1"/>
            <a:r>
              <a:rPr lang="en-US" dirty="0" smtClean="0"/>
              <a:t>It a</a:t>
            </a:r>
            <a:r>
              <a:rPr lang="en-US" dirty="0" smtClean="0"/>
              <a:t>llowed settlers to move west more easily and expanded industry </a:t>
            </a:r>
            <a:endParaRPr lang="en-US" dirty="0" smtClean="0"/>
          </a:p>
          <a:p>
            <a:r>
              <a:rPr lang="en-US" dirty="0" smtClean="0"/>
              <a:t>A small group of men, often called captains of industry, controlled much of the wealth </a:t>
            </a:r>
          </a:p>
          <a:p>
            <a:pPr lvl="1"/>
            <a:r>
              <a:rPr lang="en-US" dirty="0" smtClean="0"/>
              <a:t>They lived in luxury and threw lavish parties; this is the reason for the nickname “Gilded Age”</a:t>
            </a:r>
          </a:p>
          <a:p>
            <a:r>
              <a:rPr lang="en-US" dirty="0" smtClean="0"/>
              <a:t>Many Americans began to gain more income which was then spent on non-essentials </a:t>
            </a:r>
          </a:p>
          <a:p>
            <a:pPr lvl="1"/>
            <a:r>
              <a:rPr lang="en-US" dirty="0" smtClean="0"/>
              <a:t>This spending boosted the economy even more</a:t>
            </a:r>
          </a:p>
          <a:p>
            <a:pPr lvl="1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The Have-</a:t>
            </a:r>
            <a:r>
              <a:rPr lang="en-US" dirty="0" err="1" smtClean="0"/>
              <a:t>Nots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7912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Unfortunately, many other Americans faced oppression and poverty rather than wealth</a:t>
            </a:r>
          </a:p>
          <a:p>
            <a:r>
              <a:rPr lang="en-US" dirty="0" smtClean="0"/>
              <a:t>Native Americans were forced off their land and into reservations </a:t>
            </a:r>
          </a:p>
          <a:p>
            <a:r>
              <a:rPr lang="en-US" dirty="0" smtClean="0"/>
              <a:t>Many African-Americans in the South were very poor and had little opportunity </a:t>
            </a:r>
          </a:p>
          <a:p>
            <a:r>
              <a:rPr lang="en-US" dirty="0" smtClean="0"/>
              <a:t>Additionally, African-Americans were kept powerless by Jim Crow laws</a:t>
            </a:r>
          </a:p>
          <a:p>
            <a:r>
              <a:rPr lang="en-US" dirty="0" smtClean="0"/>
              <a:t>Immigrants fled to the United States where they were often forced to work dangerous factory jobs for low wages and live in crowded, dirty tenement buildings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Labor Unions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562600"/>
          </a:xfrm>
        </p:spPr>
        <p:txBody>
          <a:bodyPr/>
          <a:lstStyle/>
          <a:p>
            <a:r>
              <a:rPr lang="en-US" dirty="0" smtClean="0"/>
              <a:t>People began noticing the disparity between the Haves and Have-</a:t>
            </a:r>
            <a:r>
              <a:rPr lang="en-US" dirty="0" err="1" smtClean="0"/>
              <a:t>Nots</a:t>
            </a:r>
            <a:endParaRPr lang="en-US" dirty="0" smtClean="0"/>
          </a:p>
          <a:p>
            <a:r>
              <a:rPr lang="en-US" dirty="0" smtClean="0"/>
              <a:t>Labor unions began to form</a:t>
            </a:r>
          </a:p>
          <a:p>
            <a:r>
              <a:rPr lang="en-US" dirty="0" smtClean="0"/>
              <a:t>These groups attempt to protect workers and p</a:t>
            </a:r>
            <a:r>
              <a:rPr lang="en-US" dirty="0" smtClean="0"/>
              <a:t>rovide bargaining power</a:t>
            </a:r>
            <a:endParaRPr lang="en-US" dirty="0" smtClean="0"/>
          </a:p>
          <a:p>
            <a:r>
              <a:rPr lang="en-US" dirty="0" smtClean="0"/>
              <a:t>White and black farmers joined the Populist Party in hopes that changes could be made to address their needs </a:t>
            </a:r>
          </a:p>
          <a:p>
            <a:r>
              <a:rPr lang="en-US" dirty="0" smtClean="0"/>
              <a:t>Not all people liked Labor Unions (like captains of industry) 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Laissez Faire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943600"/>
          </a:xfrm>
        </p:spPr>
        <p:txBody>
          <a:bodyPr>
            <a:normAutofit/>
          </a:bodyPr>
          <a:lstStyle/>
          <a:p>
            <a:r>
              <a:rPr lang="en-US" dirty="0" smtClean="0"/>
              <a:t>Many people thought that Charles Darwin’s theory of natural selection applied to human society</a:t>
            </a:r>
          </a:p>
          <a:p>
            <a:r>
              <a:rPr lang="en-US" dirty="0" smtClean="0"/>
              <a:t>The idea that people who rise to the top of society are “fit” or better than others is called survival of the fittest </a:t>
            </a:r>
          </a:p>
          <a:p>
            <a:r>
              <a:rPr lang="en-US" dirty="0" smtClean="0"/>
              <a:t>Social Darwinists used these ideas to justify the gap between rich and poor </a:t>
            </a:r>
          </a:p>
          <a:p>
            <a:r>
              <a:rPr lang="en-US" dirty="0" smtClean="0"/>
              <a:t>Laissez Faire is French for “allow to do”</a:t>
            </a:r>
          </a:p>
          <a:p>
            <a:r>
              <a:rPr lang="en-US" dirty="0" smtClean="0"/>
              <a:t>This term is used to argue that businesses should not be regulated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Progressivism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r>
              <a:rPr lang="en-US" dirty="0" smtClean="0"/>
              <a:t>An opposite philosophy called the progressive movement began</a:t>
            </a:r>
          </a:p>
          <a:p>
            <a:r>
              <a:rPr lang="en-US" dirty="0" smtClean="0"/>
              <a:t>This movement aimed to correct injustices in American life and help create economic opportunity </a:t>
            </a:r>
          </a:p>
          <a:p>
            <a:r>
              <a:rPr lang="en-US" dirty="0" smtClean="0"/>
              <a:t>Progressivists believed that inequality was unnatural and could be fixed with social change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Regionalism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791200"/>
          </a:xfrm>
        </p:spPr>
        <p:txBody>
          <a:bodyPr>
            <a:normAutofit/>
          </a:bodyPr>
          <a:lstStyle/>
          <a:p>
            <a:r>
              <a:rPr lang="en-US" dirty="0" smtClean="0"/>
              <a:t>During reconstruction, people were afraid they would lose their local/regional identities</a:t>
            </a:r>
          </a:p>
          <a:p>
            <a:r>
              <a:rPr lang="en-US" dirty="0" smtClean="0"/>
              <a:t>A new type of writing called regionalism began</a:t>
            </a:r>
          </a:p>
          <a:p>
            <a:r>
              <a:rPr lang="en-US" dirty="0" smtClean="0"/>
              <a:t>Regionalism captures the customs, character, and landscapes of distinct regions</a:t>
            </a:r>
          </a:p>
          <a:p>
            <a:r>
              <a:rPr lang="en-US" dirty="0" smtClean="0"/>
              <a:t>This movement was heavily influenced by realism which is the accurate and detailed portrayal of real life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Local Color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5626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Local color realism is a real-life portrayal of life in specific regions</a:t>
            </a:r>
          </a:p>
          <a:p>
            <a:r>
              <a:rPr lang="en-US" dirty="0" smtClean="0"/>
              <a:t>It often includes dialect native to the region as well as clothing style, mannerisms, customs/traditions, and landscapes</a:t>
            </a:r>
          </a:p>
          <a:p>
            <a:r>
              <a:rPr lang="en-US" dirty="0" smtClean="0"/>
              <a:t>Mark Twain and Kate Chopin are two famous examples of local color writers</a:t>
            </a:r>
          </a:p>
          <a:p>
            <a:r>
              <a:rPr lang="en-US" dirty="0" smtClean="0"/>
              <a:t>2 of the most famous examples:</a:t>
            </a:r>
          </a:p>
          <a:p>
            <a:pPr lvl="1"/>
            <a:r>
              <a:rPr lang="en-US" dirty="0" smtClean="0"/>
              <a:t>Kate Chopin (wrote about women in Louisiana)</a:t>
            </a:r>
          </a:p>
          <a:p>
            <a:pPr lvl="1"/>
            <a:r>
              <a:rPr lang="en-US" dirty="0" smtClean="0"/>
              <a:t>Mark Twain (wrote about the Mississippi River and the frontier)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825</Words>
  <Application>Microsoft Office PowerPoint</Application>
  <PresentationFormat>On-screen Show (4:3)</PresentationFormat>
  <Paragraphs>78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Unit 4: Regionalism and Naturalism </vt:lpstr>
      <vt:lpstr>Reconstruction</vt:lpstr>
      <vt:lpstr>The Gilded Age</vt:lpstr>
      <vt:lpstr>The Have-Nots </vt:lpstr>
      <vt:lpstr>Labor Unions</vt:lpstr>
      <vt:lpstr>Laissez Faire</vt:lpstr>
      <vt:lpstr>Progressivism </vt:lpstr>
      <vt:lpstr>Regionalism</vt:lpstr>
      <vt:lpstr>Local Color </vt:lpstr>
      <vt:lpstr>Mark Twain</vt:lpstr>
      <vt:lpstr>Native American Oral Tradition</vt:lpstr>
      <vt:lpstr>Naturalism </vt:lpstr>
      <vt:lpstr>Reflection of Reality</vt:lpstr>
      <vt:lpstr>Women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4: Regionalism and Naturalism</dc:title>
  <dc:creator>Mary Jasperse</dc:creator>
  <cp:lastModifiedBy>Mary Jasperse</cp:lastModifiedBy>
  <cp:revision>8</cp:revision>
  <dcterms:created xsi:type="dcterms:W3CDTF">2015-01-29T02:27:54Z</dcterms:created>
  <dcterms:modified xsi:type="dcterms:W3CDTF">2015-01-29T03:37:17Z</dcterms:modified>
</cp:coreProperties>
</file>