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62" r:id="rId5"/>
    <p:sldId id="259"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DF506D-3C68-4D62-96F0-4A38EE0E534D}" type="datetimeFigureOut">
              <a:rPr lang="en-US" smtClean="0"/>
              <a:pPr/>
              <a:t>1/28/2013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F2A346-3EC3-4707-BE6D-416E79E7E85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95A1889-E811-48EE-A640-0C0ADBC48C45}" type="datetimeFigureOut">
              <a:rPr lang="en-US" smtClean="0"/>
              <a:pPr/>
              <a:t>1/28/2013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46D06C3-3C2A-4A46-8930-F6221D2CC3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5A1889-E811-48EE-A640-0C0ADBC48C45}"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5A1889-E811-48EE-A640-0C0ADBC48C45}"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5A1889-E811-48EE-A640-0C0ADBC48C45}"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5A1889-E811-48EE-A640-0C0ADBC48C45}" type="datetimeFigureOut">
              <a:rPr lang="en-US" smtClean="0"/>
              <a:pPr/>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6D06C3-3C2A-4A46-8930-F6221D2CC38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5A1889-E811-48EE-A640-0C0ADBC48C45}"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5A1889-E811-48EE-A640-0C0ADBC48C45}" type="datetimeFigureOut">
              <a:rPr lang="en-US" smtClean="0"/>
              <a:pPr/>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5A1889-E811-48EE-A640-0C0ADBC48C45}" type="datetimeFigureOut">
              <a:rPr lang="en-US" smtClean="0"/>
              <a:pPr/>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A1889-E811-48EE-A640-0C0ADBC48C45}" type="datetimeFigureOut">
              <a:rPr lang="en-US" smtClean="0"/>
              <a:pPr/>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5A1889-E811-48EE-A640-0C0ADBC48C45}"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6D06C3-3C2A-4A46-8930-F6221D2CC3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5A1889-E811-48EE-A640-0C0ADBC48C45}" type="datetimeFigureOut">
              <a:rPr lang="en-US" smtClean="0"/>
              <a:pPr/>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46D06C3-3C2A-4A46-8930-F6221D2CC38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5A1889-E811-48EE-A640-0C0ADBC48C45}" type="datetimeFigureOut">
              <a:rPr lang="en-US" smtClean="0"/>
              <a:pPr/>
              <a:t>1/28/2013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6D06C3-3C2A-4A46-8930-F6221D2CC38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One Introduction</a:t>
            </a:r>
            <a:endParaRPr lang="en-US" dirty="0"/>
          </a:p>
        </p:txBody>
      </p:sp>
      <p:sp>
        <p:nvSpPr>
          <p:cNvPr id="3" name="Subtitle 2"/>
          <p:cNvSpPr>
            <a:spLocks noGrp="1"/>
          </p:cNvSpPr>
          <p:nvPr>
            <p:ph type="subTitle" idx="1"/>
          </p:nvPr>
        </p:nvSpPr>
        <p:spPr/>
        <p:txBody>
          <a:bodyPr/>
          <a:lstStyle/>
          <a:p>
            <a:r>
              <a:rPr lang="en-US" dirty="0" smtClean="0"/>
              <a:t>Ms. Johnson </a:t>
            </a:r>
          </a:p>
          <a:p>
            <a:r>
              <a:rPr lang="en-US" dirty="0" smtClean="0"/>
              <a:t>English III Honors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of the Times (pg. 21)</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4800" dirty="0" smtClean="0"/>
              <a:t>Who owns the LAND?</a:t>
            </a:r>
          </a:p>
          <a:p>
            <a:pPr marL="514350" indent="-514350">
              <a:buFont typeface="+mj-lt"/>
              <a:buAutoNum type="arabicPeriod"/>
            </a:pPr>
            <a:r>
              <a:rPr lang="en-US" sz="4800" dirty="0" smtClean="0"/>
              <a:t>What makes an EXPLORER?</a:t>
            </a:r>
          </a:p>
          <a:p>
            <a:pPr marL="514350" indent="-514350">
              <a:buFont typeface="+mj-lt"/>
              <a:buAutoNum type="arabicPeriod"/>
            </a:pPr>
            <a:r>
              <a:rPr lang="en-US" sz="4800" dirty="0" smtClean="0"/>
              <a:t>Are people basically GOOD?</a:t>
            </a:r>
          </a:p>
          <a:p>
            <a:pPr marL="514350" indent="-514350">
              <a:buFont typeface="+mj-lt"/>
              <a:buAutoNum type="arabicPeriod"/>
            </a:pPr>
            <a:r>
              <a:rPr lang="en-US" sz="4800" dirty="0" smtClean="0"/>
              <a:t>Who has the right to RULE?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 Beliefs: (Pg. 24-26)</a:t>
            </a:r>
            <a:endParaRPr lang="en-US" dirty="0"/>
          </a:p>
        </p:txBody>
      </p:sp>
      <p:sp>
        <p:nvSpPr>
          <p:cNvPr id="3" name="Content Placeholder 2"/>
          <p:cNvSpPr>
            <a:spLocks noGrp="1"/>
          </p:cNvSpPr>
          <p:nvPr>
            <p:ph idx="1"/>
          </p:nvPr>
        </p:nvSpPr>
        <p:spPr/>
        <p:txBody>
          <a:bodyPr/>
          <a:lstStyle/>
          <a:p>
            <a:pPr lvl="0"/>
            <a:r>
              <a:rPr lang="en-US" sz="3600" dirty="0"/>
              <a:t>Many of the settlers in the 1600s were the puritans</a:t>
            </a:r>
          </a:p>
          <a:p>
            <a:pPr lvl="0"/>
            <a:r>
              <a:rPr lang="en-US" sz="3600" dirty="0"/>
              <a:t>Puritans were a group of English Protestants who had sought to “PURIFY” the Church of England and return to simpler ways of worshiping.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143000"/>
          </a:xfrm>
        </p:spPr>
        <p:txBody>
          <a:bodyPr>
            <a:normAutofit/>
          </a:bodyPr>
          <a:lstStyle/>
          <a:p>
            <a:r>
              <a:rPr lang="en-US" b="1" dirty="0"/>
              <a:t>The Enlightenment: (pg. 25</a:t>
            </a:r>
            <a:r>
              <a:rPr lang="en-US" b="1" dirty="0" smtClean="0"/>
              <a:t>)</a:t>
            </a:r>
            <a:endParaRPr lang="en-US" dirty="0"/>
          </a:p>
        </p:txBody>
      </p:sp>
      <p:sp>
        <p:nvSpPr>
          <p:cNvPr id="3" name="Content Placeholder 2"/>
          <p:cNvSpPr>
            <a:spLocks noGrp="1"/>
          </p:cNvSpPr>
          <p:nvPr>
            <p:ph idx="1"/>
          </p:nvPr>
        </p:nvSpPr>
        <p:spPr>
          <a:xfrm>
            <a:off x="381000" y="1143000"/>
            <a:ext cx="8610600" cy="5486400"/>
          </a:xfrm>
        </p:spPr>
        <p:txBody>
          <a:bodyPr>
            <a:normAutofit lnSpcReduction="10000"/>
          </a:bodyPr>
          <a:lstStyle/>
          <a:p>
            <a:pPr lvl="0"/>
            <a:r>
              <a:rPr lang="en-US" sz="2800" dirty="0"/>
              <a:t>In the 1700s, there was a burst of intellectual energy taking place on Europe that came to be known as the Enlightenment.</a:t>
            </a:r>
          </a:p>
          <a:p>
            <a:pPr lvl="0"/>
            <a:r>
              <a:rPr lang="en-US" sz="2800" dirty="0"/>
              <a:t>Enlightenment thinkers begun to question previously accepted truths about who should power the government.</a:t>
            </a:r>
          </a:p>
          <a:p>
            <a:pPr lvl="0"/>
            <a:r>
              <a:rPr lang="en-US" sz="2800" dirty="0"/>
              <a:t>Government by the people – on which people consent to the government limitations in exchange for the governments protection of their basic rights and liberties</a:t>
            </a:r>
          </a:p>
          <a:p>
            <a:pPr lvl="0"/>
            <a:r>
              <a:rPr lang="en-US" sz="2800" dirty="0"/>
              <a:t>Writing by Benjamin Franklin, Thomas Paine, and Thomas Jefferson shaped the American Enlightenment.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Native Americans: (pg. 24-26)</a:t>
            </a:r>
            <a:endParaRPr lang="en-US" dirty="0"/>
          </a:p>
        </p:txBody>
      </p:sp>
      <p:sp>
        <p:nvSpPr>
          <p:cNvPr id="3" name="Content Placeholder 2"/>
          <p:cNvSpPr>
            <a:spLocks noGrp="1"/>
          </p:cNvSpPr>
          <p:nvPr>
            <p:ph idx="1"/>
          </p:nvPr>
        </p:nvSpPr>
        <p:spPr>
          <a:xfrm>
            <a:off x="381000" y="1600200"/>
            <a:ext cx="8305800" cy="4724400"/>
          </a:xfrm>
        </p:spPr>
        <p:txBody>
          <a:bodyPr/>
          <a:lstStyle/>
          <a:p>
            <a:pPr lvl="0"/>
            <a:r>
              <a:rPr lang="en-US" sz="3200" dirty="0"/>
              <a:t>Native north American culture did not have any written language</a:t>
            </a:r>
          </a:p>
          <a:p>
            <a:pPr lvl="0"/>
            <a:r>
              <a:rPr lang="en-US" sz="3200" dirty="0"/>
              <a:t>Instead the history legends and myths are entrusted to the memory and passed from generation to generation</a:t>
            </a:r>
          </a:p>
          <a:p>
            <a:pPr lvl="0"/>
            <a:r>
              <a:rPr lang="en-US" sz="3200" dirty="0"/>
              <a:t>Oral Tradition: The practice of storytelling to pass a group’s memories, histories, and stories from one generation to the next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b="1" dirty="0"/>
              <a:t>Exploration and Early Settlers: </a:t>
            </a:r>
            <a:r>
              <a:rPr lang="en-US" b="1" dirty="0" smtClean="0"/>
              <a:t/>
            </a:r>
            <a:br>
              <a:rPr lang="en-US" b="1" dirty="0" smtClean="0"/>
            </a:br>
            <a:r>
              <a:rPr lang="en-US" b="1" dirty="0" smtClean="0"/>
              <a:t>(</a:t>
            </a:r>
            <a:r>
              <a:rPr lang="en-US" b="1" dirty="0"/>
              <a:t>pg. 27)</a:t>
            </a:r>
            <a:endParaRPr lang="en-US" dirty="0"/>
          </a:p>
        </p:txBody>
      </p:sp>
      <p:sp>
        <p:nvSpPr>
          <p:cNvPr id="3" name="Content Placeholder 2"/>
          <p:cNvSpPr>
            <a:spLocks noGrp="1"/>
          </p:cNvSpPr>
          <p:nvPr>
            <p:ph idx="1"/>
          </p:nvPr>
        </p:nvSpPr>
        <p:spPr>
          <a:xfrm>
            <a:off x="381000" y="1447800"/>
            <a:ext cx="8305800" cy="4876800"/>
          </a:xfrm>
        </p:spPr>
        <p:txBody>
          <a:bodyPr>
            <a:normAutofit/>
          </a:bodyPr>
          <a:lstStyle/>
          <a:p>
            <a:pPr lvl="0"/>
            <a:r>
              <a:rPr lang="en-US" sz="2800" dirty="0"/>
              <a:t>Christopher Columbus - wrote the first journals and letters which recounted his four voyages to the Americas which began in 1492.</a:t>
            </a:r>
          </a:p>
          <a:p>
            <a:pPr lvl="1"/>
            <a:r>
              <a:rPr lang="en-US" sz="2800" dirty="0"/>
              <a:t>His adventures opened the door to a century of Spanish expeditions in the Americas.</a:t>
            </a:r>
          </a:p>
          <a:p>
            <a:pPr lvl="0"/>
            <a:r>
              <a:rPr lang="en-US" sz="2800" dirty="0" err="1"/>
              <a:t>Alvar</a:t>
            </a:r>
            <a:r>
              <a:rPr lang="en-US" sz="2800" dirty="0"/>
              <a:t> Nunez </a:t>
            </a:r>
            <a:r>
              <a:rPr lang="en-US" sz="2800" dirty="0" err="1"/>
              <a:t>Cabeza</a:t>
            </a:r>
            <a:r>
              <a:rPr lang="en-US" sz="2800" dirty="0"/>
              <a:t> de </a:t>
            </a:r>
            <a:r>
              <a:rPr lang="en-US" sz="2800" dirty="0" err="1"/>
              <a:t>Vaca</a:t>
            </a:r>
            <a:r>
              <a:rPr lang="en-US" sz="2800" dirty="0"/>
              <a:t> - wrote “La </a:t>
            </a:r>
            <a:r>
              <a:rPr lang="en-US" sz="2800" dirty="0" err="1"/>
              <a:t>Relacion</a:t>
            </a:r>
            <a:r>
              <a:rPr lang="en-US" sz="2800" dirty="0"/>
              <a:t>” Chronicled his eight years wandering through Florida, Texas, and Mexico.</a:t>
            </a:r>
          </a:p>
          <a:p>
            <a:pPr lvl="1"/>
            <a:r>
              <a:rPr lang="en-US" sz="2800" dirty="0"/>
              <a:t>He describes his encounters with people, the landscapes, and animals.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b="1" dirty="0" smtClean="0"/>
              <a:t>Exploration and Early Settlers cont.</a:t>
            </a:r>
            <a:endParaRPr lang="en-US" dirty="0"/>
          </a:p>
        </p:txBody>
      </p:sp>
      <p:sp>
        <p:nvSpPr>
          <p:cNvPr id="3" name="Content Placeholder 2"/>
          <p:cNvSpPr>
            <a:spLocks noGrp="1"/>
          </p:cNvSpPr>
          <p:nvPr>
            <p:ph idx="1"/>
          </p:nvPr>
        </p:nvSpPr>
        <p:spPr/>
        <p:txBody>
          <a:bodyPr/>
          <a:lstStyle/>
          <a:p>
            <a:pPr lvl="0"/>
            <a:r>
              <a:rPr lang="en-US" sz="3200" dirty="0" smtClean="0"/>
              <a:t>Samuel de </a:t>
            </a:r>
            <a:r>
              <a:rPr lang="en-US" sz="3200" dirty="0" err="1" smtClean="0"/>
              <a:t>Champlin</a:t>
            </a:r>
            <a:r>
              <a:rPr lang="en-US" sz="3200" dirty="0" smtClean="0"/>
              <a:t> – sent by the French and Dutch. Was the “Father of New France” who in the early 1600s wrote vivid accounts of New England and the Iroquois</a:t>
            </a:r>
          </a:p>
          <a:p>
            <a:pPr lvl="0"/>
            <a:r>
              <a:rPr lang="en-US" sz="3200" dirty="0" smtClean="0"/>
              <a:t>The early English settlers described their difficult and amazing new lives in letters, reports, and chronicles to friends and family back home.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r>
              <a:rPr lang="en-US" b="1" dirty="0"/>
              <a:t>Questions for Understanding</a:t>
            </a:r>
            <a:r>
              <a:rPr lang="en-US" b="1" dirty="0" smtClean="0"/>
              <a:t>:</a:t>
            </a:r>
            <a:endParaRPr lang="en-US" dirty="0"/>
          </a:p>
        </p:txBody>
      </p:sp>
      <p:sp>
        <p:nvSpPr>
          <p:cNvPr id="3" name="Content Placeholder 2"/>
          <p:cNvSpPr>
            <a:spLocks noGrp="1"/>
          </p:cNvSpPr>
          <p:nvPr>
            <p:ph idx="1"/>
          </p:nvPr>
        </p:nvSpPr>
        <p:spPr>
          <a:xfrm>
            <a:off x="457200" y="1371600"/>
            <a:ext cx="8382000" cy="5105400"/>
          </a:xfrm>
        </p:spPr>
        <p:txBody>
          <a:bodyPr>
            <a:normAutofit/>
          </a:bodyPr>
          <a:lstStyle/>
          <a:p>
            <a:pPr marL="514350" lvl="0" indent="-514350">
              <a:buFont typeface="+mj-lt"/>
              <a:buAutoNum type="arabicPeriod"/>
            </a:pPr>
            <a:r>
              <a:rPr lang="en-US" dirty="0"/>
              <a:t>What was life like in the Americas prior to the arrival of the Europeans? (pg. 23</a:t>
            </a:r>
            <a:r>
              <a:rPr lang="en-US" dirty="0" smtClean="0"/>
              <a:t>)</a:t>
            </a:r>
            <a:r>
              <a:rPr lang="en-US" dirty="0"/>
              <a:t> </a:t>
            </a:r>
          </a:p>
          <a:p>
            <a:pPr marL="514350" lvl="0" indent="-514350">
              <a:buFont typeface="+mj-lt"/>
              <a:buAutoNum type="arabicPeriod"/>
            </a:pPr>
            <a:r>
              <a:rPr lang="en-US" dirty="0"/>
              <a:t>What was the author’s definition of “A government by the people”? (pg. 25</a:t>
            </a:r>
            <a:r>
              <a:rPr lang="en-US" dirty="0" smtClean="0"/>
              <a:t>)</a:t>
            </a:r>
            <a:r>
              <a:rPr lang="en-US" dirty="0"/>
              <a:t> </a:t>
            </a:r>
          </a:p>
          <a:p>
            <a:pPr marL="514350" lvl="0" indent="-514350">
              <a:buFont typeface="+mj-lt"/>
              <a:buAutoNum type="arabicPeriod"/>
            </a:pPr>
            <a:r>
              <a:rPr lang="en-US" dirty="0"/>
              <a:t>How did the arrival of the Europeans affect the preservation of Native American Literature? (pg. 27</a:t>
            </a:r>
            <a:r>
              <a:rPr lang="en-US" dirty="0" smtClean="0"/>
              <a:t>)</a:t>
            </a:r>
            <a:endParaRPr lang="en-US" dirty="0"/>
          </a:p>
          <a:p>
            <a:pPr marL="514350" lvl="0" indent="-514350">
              <a:buFont typeface="+mj-lt"/>
              <a:buAutoNum type="arabicPeriod"/>
            </a:pPr>
            <a:r>
              <a:rPr lang="en-US" dirty="0"/>
              <a:t>Puritans were practical people who “valued hard work, thrift, and responsibility”. How do the writings of Cotton Mother and Jonathan Edwards reflect and interest in practical as well as spiritual matters? (pg. 29)</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ctr"/>
            <a:r>
              <a:rPr lang="en-US" b="1" dirty="0"/>
              <a:t>Unit One Introduction Vocabulary (pg. 24-35</a:t>
            </a:r>
            <a:r>
              <a:rPr lang="en-US" b="1" dirty="0" smtClean="0"/>
              <a:t>)</a:t>
            </a:r>
            <a:endParaRPr lang="en-US" dirty="0"/>
          </a:p>
        </p:txBody>
      </p:sp>
      <p:sp>
        <p:nvSpPr>
          <p:cNvPr id="3" name="Content Placeholder 2"/>
          <p:cNvSpPr>
            <a:spLocks noGrp="1"/>
          </p:cNvSpPr>
          <p:nvPr>
            <p:ph idx="1"/>
          </p:nvPr>
        </p:nvSpPr>
        <p:spPr>
          <a:xfrm>
            <a:off x="457200" y="1371600"/>
            <a:ext cx="8305800" cy="4953000"/>
          </a:xfrm>
        </p:spPr>
        <p:txBody>
          <a:bodyPr numCol="3">
            <a:normAutofit lnSpcReduction="10000"/>
          </a:bodyPr>
          <a:lstStyle/>
          <a:p>
            <a:pPr marL="514350" lvl="0" indent="-514350">
              <a:buFont typeface="+mj-lt"/>
              <a:buAutoNum type="arabicPeriod"/>
            </a:pPr>
            <a:r>
              <a:rPr lang="en-US" dirty="0"/>
              <a:t>Colony</a:t>
            </a:r>
          </a:p>
          <a:p>
            <a:pPr marL="514350" lvl="0" indent="-514350">
              <a:buFont typeface="+mj-lt"/>
              <a:buAutoNum type="arabicPeriod"/>
            </a:pPr>
            <a:r>
              <a:rPr lang="en-US" dirty="0"/>
              <a:t>Colonist</a:t>
            </a:r>
          </a:p>
          <a:p>
            <a:pPr marL="514350" lvl="0" indent="-514350">
              <a:buFont typeface="+mj-lt"/>
              <a:buAutoNum type="arabicPeriod"/>
            </a:pPr>
            <a:r>
              <a:rPr lang="en-US" dirty="0"/>
              <a:t>Chronicle</a:t>
            </a:r>
          </a:p>
          <a:p>
            <a:pPr marL="514350" lvl="0" indent="-514350">
              <a:buFont typeface="+mj-lt"/>
              <a:buAutoNum type="arabicPeriod"/>
            </a:pPr>
            <a:r>
              <a:rPr lang="en-US" dirty="0"/>
              <a:t>Self-rule</a:t>
            </a:r>
          </a:p>
          <a:p>
            <a:pPr marL="514350" lvl="0" indent="-514350">
              <a:buFont typeface="+mj-lt"/>
              <a:buAutoNum type="arabicPeriod"/>
            </a:pPr>
            <a:r>
              <a:rPr lang="en-US" dirty="0"/>
              <a:t>Subject</a:t>
            </a:r>
          </a:p>
          <a:p>
            <a:pPr marL="514350" lvl="0" indent="-514350">
              <a:buFont typeface="+mj-lt"/>
              <a:buAutoNum type="arabicPeriod"/>
            </a:pPr>
            <a:r>
              <a:rPr lang="en-US" dirty="0"/>
              <a:t>Parliament</a:t>
            </a:r>
          </a:p>
          <a:p>
            <a:pPr marL="514350" lvl="0" indent="-514350">
              <a:buFont typeface="+mj-lt"/>
              <a:buAutoNum type="arabicPeriod"/>
            </a:pPr>
            <a:r>
              <a:rPr lang="en-US" dirty="0"/>
              <a:t>Export</a:t>
            </a:r>
          </a:p>
          <a:p>
            <a:pPr marL="514350" lvl="0" indent="-514350">
              <a:buFont typeface="+mj-lt"/>
              <a:buAutoNum type="arabicPeriod"/>
            </a:pPr>
            <a:r>
              <a:rPr lang="en-US" dirty="0"/>
              <a:t>Import</a:t>
            </a:r>
          </a:p>
          <a:p>
            <a:pPr marL="514350" lvl="0" indent="-514350">
              <a:buFont typeface="+mj-lt"/>
              <a:buAutoNum type="arabicPeriod"/>
            </a:pPr>
            <a:r>
              <a:rPr lang="en-US" dirty="0"/>
              <a:t>Raw Materials</a:t>
            </a:r>
          </a:p>
          <a:p>
            <a:pPr marL="514350" lvl="0" indent="-514350">
              <a:buFont typeface="+mj-lt"/>
              <a:buAutoNum type="arabicPeriod"/>
            </a:pPr>
            <a:r>
              <a:rPr lang="en-US" dirty="0"/>
              <a:t>Alliance</a:t>
            </a:r>
          </a:p>
          <a:p>
            <a:pPr marL="514350" lvl="0" indent="-514350">
              <a:buFont typeface="+mj-lt"/>
              <a:buAutoNum type="arabicPeriod"/>
            </a:pPr>
            <a:r>
              <a:rPr lang="en-US" dirty="0"/>
              <a:t>Tyranny</a:t>
            </a:r>
          </a:p>
          <a:p>
            <a:pPr marL="514350" lvl="0" indent="-514350">
              <a:buFont typeface="+mj-lt"/>
              <a:buAutoNum type="arabicPeriod"/>
            </a:pPr>
            <a:r>
              <a:rPr lang="en-US" dirty="0"/>
              <a:t>Persecution</a:t>
            </a:r>
          </a:p>
          <a:p>
            <a:pPr marL="514350" lvl="0" indent="-514350">
              <a:buFont typeface="+mj-lt"/>
              <a:buAutoNum type="arabicPeriod"/>
            </a:pPr>
            <a:r>
              <a:rPr lang="en-US" dirty="0"/>
              <a:t>Ideal</a:t>
            </a:r>
          </a:p>
          <a:p>
            <a:pPr marL="514350" lvl="0" indent="-514350">
              <a:buFont typeface="+mj-lt"/>
              <a:buAutoNum type="arabicPeriod"/>
            </a:pPr>
            <a:r>
              <a:rPr lang="en-US" dirty="0"/>
              <a:t>Democracy</a:t>
            </a:r>
          </a:p>
          <a:p>
            <a:pPr marL="514350" lvl="0" indent="-514350">
              <a:buFont typeface="+mj-lt"/>
              <a:buAutoNum type="arabicPeriod"/>
            </a:pPr>
            <a:r>
              <a:rPr lang="en-US" dirty="0"/>
              <a:t>Legendary Histories</a:t>
            </a:r>
          </a:p>
          <a:p>
            <a:pPr marL="514350" lvl="0" indent="-514350">
              <a:buFont typeface="+mj-lt"/>
              <a:buAutoNum type="arabicPeriod"/>
            </a:pPr>
            <a:r>
              <a:rPr lang="en-US" dirty="0"/>
              <a:t>Long house</a:t>
            </a:r>
          </a:p>
          <a:p>
            <a:pPr marL="514350" lvl="0" indent="-514350">
              <a:buFont typeface="+mj-lt"/>
              <a:buAutoNum type="arabicPeriod"/>
            </a:pPr>
            <a:r>
              <a:rPr lang="en-US" dirty="0"/>
              <a:t>Migration</a:t>
            </a:r>
          </a:p>
          <a:p>
            <a:pPr marL="514350" lvl="0" indent="-514350">
              <a:buFont typeface="+mj-lt"/>
              <a:buAutoNum type="arabicPeriod"/>
            </a:pPr>
            <a:r>
              <a:rPr lang="en-US" dirty="0"/>
              <a:t>Indigenous</a:t>
            </a:r>
          </a:p>
          <a:p>
            <a:pPr marL="514350" lvl="0" indent="-514350">
              <a:buFont typeface="+mj-lt"/>
              <a:buAutoNum type="arabicPeriod"/>
            </a:pPr>
            <a:r>
              <a:rPr lang="en-US" dirty="0"/>
              <a:t>Expedition</a:t>
            </a:r>
          </a:p>
          <a:p>
            <a:pPr marL="514350" lvl="0" indent="-514350">
              <a:buFont typeface="+mj-lt"/>
              <a:buAutoNum type="arabicPeriod"/>
            </a:pPr>
            <a:r>
              <a:rPr lang="en-US" dirty="0"/>
              <a:t>Sermon</a:t>
            </a:r>
          </a:p>
          <a:p>
            <a:pPr marL="514350" lvl="0" indent="-514350">
              <a:buFont typeface="+mj-lt"/>
              <a:buAutoNum type="arabicPeriod"/>
            </a:pPr>
            <a:r>
              <a:rPr lang="en-US" dirty="0"/>
              <a:t>Treatise</a:t>
            </a:r>
          </a:p>
          <a:p>
            <a:pPr marL="514350" lvl="0" indent="-514350">
              <a:buFont typeface="+mj-lt"/>
              <a:buAutoNum type="arabicPeriod"/>
            </a:pPr>
            <a:r>
              <a:rPr lang="en-US" dirty="0"/>
              <a:t>Meditation</a:t>
            </a:r>
          </a:p>
          <a:p>
            <a:pPr marL="514350" lvl="0" indent="-514350">
              <a:buFont typeface="+mj-lt"/>
              <a:buAutoNum type="arabicPeriod"/>
            </a:pPr>
            <a:r>
              <a:rPr lang="en-US" dirty="0"/>
              <a:t>Propaganda</a:t>
            </a:r>
          </a:p>
          <a:p>
            <a:pPr marL="514350" lvl="0" indent="-514350">
              <a:buFont typeface="+mj-lt"/>
              <a:buAutoNum type="arabicPeriod"/>
            </a:pPr>
            <a:r>
              <a:rPr lang="en-US" dirty="0"/>
              <a:t>Rational</a:t>
            </a:r>
          </a:p>
          <a:p>
            <a:pPr marL="514350" lvl="0" indent="-514350">
              <a:buFont typeface="+mj-lt"/>
              <a:buAutoNum type="arabicPeriod"/>
            </a:pPr>
            <a:r>
              <a:rPr lang="en-US" dirty="0"/>
              <a:t>Delegate</a:t>
            </a:r>
          </a:p>
          <a:p>
            <a:pPr marL="514350" lvl="0" indent="-514350">
              <a:buFont typeface="+mj-lt"/>
              <a:buAutoNum type="arabicPeriod"/>
            </a:pPr>
            <a:r>
              <a:rPr lang="en-US" dirty="0"/>
              <a:t>Patriot</a:t>
            </a:r>
          </a:p>
          <a:p>
            <a:pPr marL="514350" lvl="0" indent="-514350">
              <a:buFont typeface="+mj-lt"/>
              <a:buAutoNum type="arabicPeriod"/>
            </a:pPr>
            <a:r>
              <a:rPr lang="en-US" dirty="0"/>
              <a:t>Motivate</a:t>
            </a:r>
          </a:p>
          <a:p>
            <a:pPr marL="514350" lvl="0" indent="-514350">
              <a:buFont typeface="+mj-lt"/>
              <a:buAutoNum type="arabicPeriod"/>
            </a:pPr>
            <a:r>
              <a:rPr lang="en-US" dirty="0"/>
              <a:t>Monarchy</a:t>
            </a:r>
          </a:p>
          <a:p>
            <a:pPr marL="514350" lvl="0" indent="-514350">
              <a:buFont typeface="+mj-lt"/>
              <a:buAutoNum type="arabicPeriod"/>
            </a:pPr>
            <a:r>
              <a:rPr lang="en-US" dirty="0"/>
              <a:t>Framer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438</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Unit One Introduction</vt:lpstr>
      <vt:lpstr>Questions of the Times (pg. 21)</vt:lpstr>
      <vt:lpstr>Puritan Beliefs: (Pg. 24-26)</vt:lpstr>
      <vt:lpstr>The Enlightenment: (pg. 25)</vt:lpstr>
      <vt:lpstr>Native Americans: (pg. 24-26)</vt:lpstr>
      <vt:lpstr>Exploration and Early Settlers:  (pg. 27)</vt:lpstr>
      <vt:lpstr>Exploration and Early Settlers cont.</vt:lpstr>
      <vt:lpstr>Questions for Understanding:</vt:lpstr>
      <vt:lpstr>Unit One Introduction Vocabulary (pg. 24-35)</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One Introduction</dc:title>
  <dc:creator>Tarrahd.johnson</dc:creator>
  <cp:lastModifiedBy>Tarrahd.johnson</cp:lastModifiedBy>
  <cp:revision>3</cp:revision>
  <dcterms:created xsi:type="dcterms:W3CDTF">2013-01-28T14:45:47Z</dcterms:created>
  <dcterms:modified xsi:type="dcterms:W3CDTF">2013-01-28T16:32:29Z</dcterms:modified>
</cp:coreProperties>
</file>