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1" d="100"/>
          <a:sy n="81" d="100"/>
        </p:scale>
        <p:origin x="2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467357-4D86-49F4-954A-92CE3C9A5232}"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F64F49-C530-4761-AFD1-846114001650}" type="slidenum">
              <a:rPr lang="en-US" smtClean="0"/>
              <a:t>‹#›</a:t>
            </a:fld>
            <a:endParaRPr lang="en-US"/>
          </a:p>
        </p:txBody>
      </p:sp>
    </p:spTree>
    <p:extLst>
      <p:ext uri="{BB962C8B-B14F-4D97-AF65-F5344CB8AC3E}">
        <p14:creationId xmlns:p14="http://schemas.microsoft.com/office/powerpoint/2010/main" val="554822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467357-4D86-49F4-954A-92CE3C9A5232}"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F64F49-C530-4761-AFD1-846114001650}" type="slidenum">
              <a:rPr lang="en-US" smtClean="0"/>
              <a:t>‹#›</a:t>
            </a:fld>
            <a:endParaRPr lang="en-US"/>
          </a:p>
        </p:txBody>
      </p:sp>
    </p:spTree>
    <p:extLst>
      <p:ext uri="{BB962C8B-B14F-4D97-AF65-F5344CB8AC3E}">
        <p14:creationId xmlns:p14="http://schemas.microsoft.com/office/powerpoint/2010/main" val="3149208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467357-4D86-49F4-954A-92CE3C9A5232}"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F64F49-C530-4761-AFD1-846114001650}" type="slidenum">
              <a:rPr lang="en-US" smtClean="0"/>
              <a:t>‹#›</a:t>
            </a:fld>
            <a:endParaRPr lang="en-US"/>
          </a:p>
        </p:txBody>
      </p:sp>
    </p:spTree>
    <p:extLst>
      <p:ext uri="{BB962C8B-B14F-4D97-AF65-F5344CB8AC3E}">
        <p14:creationId xmlns:p14="http://schemas.microsoft.com/office/powerpoint/2010/main" val="2487529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467357-4D86-49F4-954A-92CE3C9A5232}"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F64F49-C530-4761-AFD1-846114001650}" type="slidenum">
              <a:rPr lang="en-US" smtClean="0"/>
              <a:t>‹#›</a:t>
            </a:fld>
            <a:endParaRPr lang="en-US"/>
          </a:p>
        </p:txBody>
      </p:sp>
    </p:spTree>
    <p:extLst>
      <p:ext uri="{BB962C8B-B14F-4D97-AF65-F5344CB8AC3E}">
        <p14:creationId xmlns:p14="http://schemas.microsoft.com/office/powerpoint/2010/main" val="3929584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467357-4D86-49F4-954A-92CE3C9A5232}"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F64F49-C530-4761-AFD1-846114001650}" type="slidenum">
              <a:rPr lang="en-US" smtClean="0"/>
              <a:t>‹#›</a:t>
            </a:fld>
            <a:endParaRPr lang="en-US"/>
          </a:p>
        </p:txBody>
      </p:sp>
    </p:spTree>
    <p:extLst>
      <p:ext uri="{BB962C8B-B14F-4D97-AF65-F5344CB8AC3E}">
        <p14:creationId xmlns:p14="http://schemas.microsoft.com/office/powerpoint/2010/main" val="1128828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467357-4D86-49F4-954A-92CE3C9A5232}" type="datetimeFigureOut">
              <a:rPr lang="en-US" smtClean="0"/>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F64F49-C530-4761-AFD1-846114001650}" type="slidenum">
              <a:rPr lang="en-US" smtClean="0"/>
              <a:t>‹#›</a:t>
            </a:fld>
            <a:endParaRPr lang="en-US"/>
          </a:p>
        </p:txBody>
      </p:sp>
    </p:spTree>
    <p:extLst>
      <p:ext uri="{BB962C8B-B14F-4D97-AF65-F5344CB8AC3E}">
        <p14:creationId xmlns:p14="http://schemas.microsoft.com/office/powerpoint/2010/main" val="1495176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467357-4D86-49F4-954A-92CE3C9A5232}" type="datetimeFigureOut">
              <a:rPr lang="en-US" smtClean="0"/>
              <a:t>12/8/2014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F64F49-C530-4761-AFD1-846114001650}" type="slidenum">
              <a:rPr lang="en-US" smtClean="0"/>
              <a:t>‹#›</a:t>
            </a:fld>
            <a:endParaRPr lang="en-US"/>
          </a:p>
        </p:txBody>
      </p:sp>
    </p:spTree>
    <p:extLst>
      <p:ext uri="{BB962C8B-B14F-4D97-AF65-F5344CB8AC3E}">
        <p14:creationId xmlns:p14="http://schemas.microsoft.com/office/powerpoint/2010/main" val="81503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467357-4D86-49F4-954A-92CE3C9A5232}" type="datetimeFigureOut">
              <a:rPr lang="en-US" smtClean="0"/>
              <a:t>12/8/2014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F64F49-C530-4761-AFD1-846114001650}" type="slidenum">
              <a:rPr lang="en-US" smtClean="0"/>
              <a:t>‹#›</a:t>
            </a:fld>
            <a:endParaRPr lang="en-US"/>
          </a:p>
        </p:txBody>
      </p:sp>
    </p:spTree>
    <p:extLst>
      <p:ext uri="{BB962C8B-B14F-4D97-AF65-F5344CB8AC3E}">
        <p14:creationId xmlns:p14="http://schemas.microsoft.com/office/powerpoint/2010/main" val="1178352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467357-4D86-49F4-954A-92CE3C9A5232}" type="datetimeFigureOut">
              <a:rPr lang="en-US" smtClean="0"/>
              <a:t>12/8/2014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F64F49-C530-4761-AFD1-846114001650}" type="slidenum">
              <a:rPr lang="en-US" smtClean="0"/>
              <a:t>‹#›</a:t>
            </a:fld>
            <a:endParaRPr lang="en-US"/>
          </a:p>
        </p:txBody>
      </p:sp>
    </p:spTree>
    <p:extLst>
      <p:ext uri="{BB962C8B-B14F-4D97-AF65-F5344CB8AC3E}">
        <p14:creationId xmlns:p14="http://schemas.microsoft.com/office/powerpoint/2010/main" val="1632147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467357-4D86-49F4-954A-92CE3C9A5232}" type="datetimeFigureOut">
              <a:rPr lang="en-US" smtClean="0"/>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F64F49-C530-4761-AFD1-846114001650}" type="slidenum">
              <a:rPr lang="en-US" smtClean="0"/>
              <a:t>‹#›</a:t>
            </a:fld>
            <a:endParaRPr lang="en-US"/>
          </a:p>
        </p:txBody>
      </p:sp>
    </p:spTree>
    <p:extLst>
      <p:ext uri="{BB962C8B-B14F-4D97-AF65-F5344CB8AC3E}">
        <p14:creationId xmlns:p14="http://schemas.microsoft.com/office/powerpoint/2010/main" val="1560922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467357-4D86-49F4-954A-92CE3C9A5232}" type="datetimeFigureOut">
              <a:rPr lang="en-US" smtClean="0"/>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F64F49-C530-4761-AFD1-846114001650}" type="slidenum">
              <a:rPr lang="en-US" smtClean="0"/>
              <a:t>‹#›</a:t>
            </a:fld>
            <a:endParaRPr lang="en-US"/>
          </a:p>
        </p:txBody>
      </p:sp>
    </p:spTree>
    <p:extLst>
      <p:ext uri="{BB962C8B-B14F-4D97-AF65-F5344CB8AC3E}">
        <p14:creationId xmlns:p14="http://schemas.microsoft.com/office/powerpoint/2010/main" val="2951397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467357-4D86-49F4-954A-92CE3C9A5232}" type="datetimeFigureOut">
              <a:rPr lang="en-US" smtClean="0"/>
              <a:t>12/8/2014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F64F49-C530-4761-AFD1-846114001650}" type="slidenum">
              <a:rPr lang="en-US" smtClean="0"/>
              <a:t>‹#›</a:t>
            </a:fld>
            <a:endParaRPr lang="en-US"/>
          </a:p>
        </p:txBody>
      </p:sp>
    </p:spTree>
    <p:extLst>
      <p:ext uri="{BB962C8B-B14F-4D97-AF65-F5344CB8AC3E}">
        <p14:creationId xmlns:p14="http://schemas.microsoft.com/office/powerpoint/2010/main" val="17371529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577793"/>
          </a:xfrm>
        </p:spPr>
        <p:txBody>
          <a:bodyPr>
            <a:normAutofit/>
          </a:bodyPr>
          <a:lstStyle/>
          <a:p>
            <a:r>
              <a:rPr lang="en-US" dirty="0" smtClean="0"/>
              <a:t>Unit Three: From Romanticism to Realism 1855-1870</a:t>
            </a:r>
            <a:br>
              <a:rPr lang="en-US" dirty="0" smtClean="0"/>
            </a:br>
            <a:r>
              <a:rPr lang="en-US" sz="3600" dirty="0" smtClean="0"/>
              <a:t>Page:514-527</a:t>
            </a:r>
            <a:r>
              <a:rPr lang="en-US" dirty="0" smtClean="0"/>
              <a:t/>
            </a:r>
            <a:br>
              <a:rPr lang="en-US" dirty="0" smtClean="0"/>
            </a:br>
            <a:endParaRPr lang="en-US" dirty="0"/>
          </a:p>
        </p:txBody>
      </p:sp>
    </p:spTree>
    <p:extLst>
      <p:ext uri="{BB962C8B-B14F-4D97-AF65-F5344CB8AC3E}">
        <p14:creationId xmlns:p14="http://schemas.microsoft.com/office/powerpoint/2010/main" val="9428662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the following in your notebook:</a:t>
            </a:r>
            <a:endParaRPr lang="en-US" dirty="0"/>
          </a:p>
        </p:txBody>
      </p:sp>
      <p:sp>
        <p:nvSpPr>
          <p:cNvPr id="3" name="Content Placeholder 2"/>
          <p:cNvSpPr>
            <a:spLocks noGrp="1"/>
          </p:cNvSpPr>
          <p:nvPr>
            <p:ph idx="1"/>
          </p:nvPr>
        </p:nvSpPr>
        <p:spPr/>
        <p:txBody>
          <a:bodyPr/>
          <a:lstStyle/>
          <a:p>
            <a:r>
              <a:rPr lang="en-US" dirty="0" smtClean="0"/>
              <a:t>What would typical readers of the Civil War era learn from a slave narrative?</a:t>
            </a:r>
          </a:p>
          <a:p>
            <a:endParaRPr lang="en-US" dirty="0"/>
          </a:p>
          <a:p>
            <a:endParaRPr lang="en-US" dirty="0" smtClean="0"/>
          </a:p>
          <a:p>
            <a:pPr marL="0" indent="0">
              <a:buNone/>
            </a:pPr>
            <a:endParaRPr lang="en-US" dirty="0" smtClean="0"/>
          </a:p>
          <a:p>
            <a:r>
              <a:rPr lang="en-US" dirty="0" smtClean="0"/>
              <a:t>Why are slave narratives important, both in their own time and today?</a:t>
            </a:r>
            <a:endParaRPr lang="en-US" dirty="0"/>
          </a:p>
        </p:txBody>
      </p:sp>
    </p:spTree>
    <p:extLst>
      <p:ext uri="{BB962C8B-B14F-4D97-AF65-F5344CB8AC3E}">
        <p14:creationId xmlns:p14="http://schemas.microsoft.com/office/powerpoint/2010/main" val="42089336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Connecting Literature History and Culture: Page 524-525</a:t>
            </a:r>
            <a:endParaRPr lang="en-US" dirty="0"/>
          </a:p>
        </p:txBody>
      </p:sp>
      <p:sp>
        <p:nvSpPr>
          <p:cNvPr id="3" name="Content Placeholder 2"/>
          <p:cNvSpPr>
            <a:spLocks noGrp="1"/>
          </p:cNvSpPr>
          <p:nvPr>
            <p:ph idx="1"/>
          </p:nvPr>
        </p:nvSpPr>
        <p:spPr/>
        <p:txBody>
          <a:bodyPr/>
          <a:lstStyle/>
          <a:p>
            <a:r>
              <a:rPr lang="en-US" dirty="0" smtClean="0"/>
              <a:t>Using the Timeline on page 524 and 525 complete the following activity.</a:t>
            </a:r>
          </a:p>
          <a:p>
            <a:r>
              <a:rPr lang="en-US" dirty="0" smtClean="0"/>
              <a:t>Each of the four columns (up and down) represents a four year period between 1866-1870. The three parallel rows (left to right) of the timeline represent events occurring simultaneously. Compare the three rows showing how they help in better understanding the events in literature, history of the time, and culture of the era.</a:t>
            </a:r>
          </a:p>
          <a:p>
            <a:pPr lvl="1"/>
            <a:r>
              <a:rPr lang="en-US" dirty="0" smtClean="0"/>
              <a:t>You can do this in chart or written form.   </a:t>
            </a:r>
            <a:endParaRPr lang="en-US" dirty="0"/>
          </a:p>
        </p:txBody>
      </p:sp>
    </p:spTree>
    <p:extLst>
      <p:ext uri="{BB962C8B-B14F-4D97-AF65-F5344CB8AC3E}">
        <p14:creationId xmlns:p14="http://schemas.microsoft.com/office/powerpoint/2010/main" val="3653079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Three Vocabulary</a:t>
            </a:r>
            <a:endParaRPr lang="en-US" dirty="0"/>
          </a:p>
        </p:txBody>
      </p:sp>
      <p:sp>
        <p:nvSpPr>
          <p:cNvPr id="3" name="Content Placeholder 2"/>
          <p:cNvSpPr>
            <a:spLocks noGrp="1"/>
          </p:cNvSpPr>
          <p:nvPr>
            <p:ph idx="1"/>
          </p:nvPr>
        </p:nvSpPr>
        <p:spPr/>
        <p:txBody>
          <a:bodyPr/>
          <a:lstStyle/>
          <a:p>
            <a:r>
              <a:rPr lang="en-US" dirty="0" smtClean="0"/>
              <a:t>Pick 10 of the vocabulary words you were provided and complete the following vocabulary visuals in your journal</a:t>
            </a:r>
          </a:p>
          <a:p>
            <a:endParaRPr lang="en-US" dirty="0"/>
          </a:p>
          <a:p>
            <a:r>
              <a:rPr lang="en-US" dirty="0" smtClean="0"/>
              <a:t>Word:</a:t>
            </a:r>
          </a:p>
          <a:p>
            <a:r>
              <a:rPr lang="en-US" dirty="0" smtClean="0"/>
              <a:t>Definition:</a:t>
            </a:r>
          </a:p>
          <a:p>
            <a:r>
              <a:rPr lang="en-US" dirty="0" smtClean="0"/>
              <a:t>Picture</a:t>
            </a:r>
          </a:p>
          <a:p>
            <a:r>
              <a:rPr lang="en-US" dirty="0" smtClean="0"/>
              <a:t>Mnemonic Device: (Something that will help you remember the word) </a:t>
            </a:r>
            <a:r>
              <a:rPr lang="en-US" smtClean="0"/>
              <a:t>Example: </a:t>
            </a:r>
            <a:r>
              <a:rPr lang="en-US"/>
              <a:t>For the word RHYTHM: Rhythm Helps Your Two Hips Move</a:t>
            </a:r>
          </a:p>
          <a:p>
            <a:pPr marL="0" indent="0">
              <a:buNone/>
            </a:pPr>
            <a:endParaRPr lang="en-US" dirty="0" smtClean="0"/>
          </a:p>
          <a:p>
            <a:endParaRPr lang="en-US" dirty="0"/>
          </a:p>
          <a:p>
            <a:pPr marL="0" indent="0">
              <a:buNone/>
            </a:pPr>
            <a:endParaRPr lang="en-US" dirty="0"/>
          </a:p>
        </p:txBody>
      </p:sp>
    </p:spTree>
    <p:extLst>
      <p:ext uri="{BB962C8B-B14F-4D97-AF65-F5344CB8AC3E}">
        <p14:creationId xmlns:p14="http://schemas.microsoft.com/office/powerpoint/2010/main" val="174487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of the Times: Page 514-515</a:t>
            </a:r>
            <a:endParaRPr lang="en-US" dirty="0"/>
          </a:p>
        </p:txBody>
      </p:sp>
      <p:sp>
        <p:nvSpPr>
          <p:cNvPr id="3" name="Content Placeholder 2"/>
          <p:cNvSpPr>
            <a:spLocks noGrp="1"/>
          </p:cNvSpPr>
          <p:nvPr>
            <p:ph idx="1"/>
          </p:nvPr>
        </p:nvSpPr>
        <p:spPr/>
        <p:txBody>
          <a:bodyPr/>
          <a:lstStyle/>
          <a:p>
            <a:r>
              <a:rPr lang="en-US" dirty="0" smtClean="0"/>
              <a:t>Answer the following 4 questions in your notebook:</a:t>
            </a:r>
          </a:p>
          <a:p>
            <a:pPr marL="0" indent="0">
              <a:buNone/>
            </a:pPr>
            <a:endParaRPr lang="en-US" dirty="0" smtClean="0"/>
          </a:p>
          <a:p>
            <a:pPr lvl="1"/>
            <a:r>
              <a:rPr lang="en-US" dirty="0" smtClean="0"/>
              <a:t>What issues of beliefs typically cause conflict between citizens? Why?</a:t>
            </a:r>
          </a:p>
          <a:p>
            <a:pPr marL="457200" lvl="1" indent="0">
              <a:buNone/>
            </a:pPr>
            <a:endParaRPr lang="en-US" dirty="0"/>
          </a:p>
          <a:p>
            <a:pPr lvl="1"/>
            <a:r>
              <a:rPr lang="en-US" dirty="0" smtClean="0"/>
              <a:t>Would you ever be willing to risk your life because a flag, a group, or an idea?</a:t>
            </a:r>
          </a:p>
          <a:p>
            <a:pPr marL="457200" lvl="1" indent="0">
              <a:buNone/>
            </a:pPr>
            <a:endParaRPr lang="en-US" dirty="0" smtClean="0"/>
          </a:p>
          <a:p>
            <a:pPr lvl="1"/>
            <a:r>
              <a:rPr lang="en-US" dirty="0" smtClean="0"/>
              <a:t>Why do you think people break the rules if they will not be rewarded for it?</a:t>
            </a:r>
          </a:p>
          <a:p>
            <a:pPr marL="457200" lvl="1" indent="0">
              <a:buNone/>
            </a:pPr>
            <a:endParaRPr lang="en-US" dirty="0" smtClean="0"/>
          </a:p>
          <a:p>
            <a:pPr lvl="1"/>
            <a:r>
              <a:rPr lang="en-US" dirty="0" smtClean="0"/>
              <a:t>Do you think that writers and artists should deal with life’s realities or take us away from them?</a:t>
            </a:r>
            <a:endParaRPr lang="en-US" dirty="0"/>
          </a:p>
        </p:txBody>
      </p:sp>
    </p:spTree>
    <p:extLst>
      <p:ext uri="{BB962C8B-B14F-4D97-AF65-F5344CB8AC3E}">
        <p14:creationId xmlns:p14="http://schemas.microsoft.com/office/powerpoint/2010/main" val="192608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Emerging Realism: Historical Context – Page 516-518</a:t>
            </a:r>
            <a:endParaRPr lang="en-US" dirty="0"/>
          </a:p>
        </p:txBody>
      </p:sp>
      <p:sp>
        <p:nvSpPr>
          <p:cNvPr id="3" name="Content Placeholder 2"/>
          <p:cNvSpPr>
            <a:spLocks noGrp="1"/>
          </p:cNvSpPr>
          <p:nvPr>
            <p:ph idx="1"/>
          </p:nvPr>
        </p:nvSpPr>
        <p:spPr/>
        <p:txBody>
          <a:bodyPr>
            <a:normAutofit lnSpcReduction="10000"/>
          </a:bodyPr>
          <a:lstStyle/>
          <a:p>
            <a:r>
              <a:rPr lang="en-US" dirty="0" smtClean="0"/>
              <a:t>The central influence on literature of this period was the conflict between the North and South that ended in the Civil War. Although </a:t>
            </a:r>
            <a:r>
              <a:rPr lang="en-US" dirty="0"/>
              <a:t>r</a:t>
            </a:r>
            <a:r>
              <a:rPr lang="en-US" dirty="0" smtClean="0"/>
              <a:t>omantic attitudes helped push the nation into war, four years of bitter fighting led to a new realism. </a:t>
            </a:r>
          </a:p>
          <a:p>
            <a:r>
              <a:rPr lang="en-US" dirty="0" smtClean="0"/>
              <a:t>Cultural Divide: </a:t>
            </a:r>
          </a:p>
          <a:p>
            <a:pPr lvl="1"/>
            <a:r>
              <a:rPr lang="en-US" dirty="0" smtClean="0"/>
              <a:t>Northern economy based on trade and industry, southern based on agriculture and slavery</a:t>
            </a:r>
          </a:p>
          <a:p>
            <a:pPr lvl="1"/>
            <a:r>
              <a:rPr lang="en-US" dirty="0" smtClean="0"/>
              <a:t>Slavery’s expansion west provoked confrontation</a:t>
            </a:r>
          </a:p>
          <a:p>
            <a:r>
              <a:rPr lang="en-US" dirty="0" smtClean="0"/>
              <a:t>Lincoln’s election caused the southern states to succeed in forming the Confederate States of America because of his pledge to stop the spread of slavery into the West. </a:t>
            </a:r>
          </a:p>
          <a:p>
            <a:endParaRPr lang="en-US" dirty="0" smtClean="0"/>
          </a:p>
        </p:txBody>
      </p:sp>
    </p:spTree>
    <p:extLst>
      <p:ext uri="{BB962C8B-B14F-4D97-AF65-F5344CB8AC3E}">
        <p14:creationId xmlns:p14="http://schemas.microsoft.com/office/powerpoint/2010/main" val="902727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the following in your notebook:</a:t>
            </a:r>
            <a:endParaRPr lang="en-US" dirty="0"/>
          </a:p>
        </p:txBody>
      </p:sp>
      <p:sp>
        <p:nvSpPr>
          <p:cNvPr id="3" name="Content Placeholder 2"/>
          <p:cNvSpPr>
            <a:spLocks noGrp="1"/>
          </p:cNvSpPr>
          <p:nvPr>
            <p:ph idx="1"/>
          </p:nvPr>
        </p:nvSpPr>
        <p:spPr/>
        <p:txBody>
          <a:bodyPr/>
          <a:lstStyle/>
          <a:p>
            <a:r>
              <a:rPr lang="en-US" dirty="0" smtClean="0"/>
              <a:t>How was the Civil War an expression of romanticism at first? How and why did that romantic attitude change?</a:t>
            </a:r>
          </a:p>
          <a:p>
            <a:endParaRPr lang="en-US" dirty="0"/>
          </a:p>
          <a:p>
            <a:endParaRPr lang="en-US" dirty="0" smtClean="0"/>
          </a:p>
          <a:p>
            <a:endParaRPr lang="en-US" dirty="0"/>
          </a:p>
          <a:p>
            <a:r>
              <a:rPr lang="en-US" dirty="0" smtClean="0"/>
              <a:t>Why would people idealize or romanticize a war in the early stages?</a:t>
            </a:r>
            <a:endParaRPr lang="en-US" dirty="0"/>
          </a:p>
        </p:txBody>
      </p:sp>
    </p:spTree>
    <p:extLst>
      <p:ext uri="{BB962C8B-B14F-4D97-AF65-F5344CB8AC3E}">
        <p14:creationId xmlns:p14="http://schemas.microsoft.com/office/powerpoint/2010/main" val="660995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Ideas of the Ages – Page 519</a:t>
            </a:r>
            <a:endParaRPr lang="en-US" dirty="0"/>
          </a:p>
        </p:txBody>
      </p:sp>
      <p:sp>
        <p:nvSpPr>
          <p:cNvPr id="3" name="Content Placeholder 2"/>
          <p:cNvSpPr>
            <a:spLocks noGrp="1"/>
          </p:cNvSpPr>
          <p:nvPr>
            <p:ph idx="1"/>
          </p:nvPr>
        </p:nvSpPr>
        <p:spPr/>
        <p:txBody>
          <a:bodyPr/>
          <a:lstStyle/>
          <a:p>
            <a:r>
              <a:rPr lang="en-US" dirty="0" smtClean="0"/>
              <a:t>Americans in the postwar period embraced notions of freedom and unity. At the same time they lost their taste for romanticism, having been confronted with the harsh reality of war. </a:t>
            </a:r>
          </a:p>
          <a:p>
            <a:r>
              <a:rPr lang="en-US" dirty="0" smtClean="0"/>
              <a:t>Slavery was dead by Lincoln’s bold Emancipation Proclamation and the Thirteenth amendment to the constitution. </a:t>
            </a:r>
          </a:p>
          <a:p>
            <a:endParaRPr lang="en-US" dirty="0"/>
          </a:p>
        </p:txBody>
      </p:sp>
    </p:spTree>
    <p:extLst>
      <p:ext uri="{BB962C8B-B14F-4D97-AF65-F5344CB8AC3E}">
        <p14:creationId xmlns:p14="http://schemas.microsoft.com/office/powerpoint/2010/main" val="1025287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the following in your notebook:</a:t>
            </a:r>
            <a:endParaRPr lang="en-US" dirty="0"/>
          </a:p>
        </p:txBody>
      </p:sp>
      <p:sp>
        <p:nvSpPr>
          <p:cNvPr id="3" name="Content Placeholder 2"/>
          <p:cNvSpPr>
            <a:spLocks noGrp="1"/>
          </p:cNvSpPr>
          <p:nvPr>
            <p:ph idx="1"/>
          </p:nvPr>
        </p:nvSpPr>
        <p:spPr/>
        <p:txBody>
          <a:bodyPr/>
          <a:lstStyle/>
          <a:p>
            <a:r>
              <a:rPr lang="en-US" dirty="0" smtClean="0"/>
              <a:t>In what sense was the United States “a wiser, more somber nation” after the Civil War?</a:t>
            </a:r>
          </a:p>
          <a:p>
            <a:endParaRPr lang="en-US" dirty="0" smtClean="0"/>
          </a:p>
          <a:p>
            <a:pPr marL="0" indent="0">
              <a:buNone/>
            </a:pPr>
            <a:endParaRPr lang="en-US" dirty="0"/>
          </a:p>
          <a:p>
            <a:r>
              <a:rPr lang="en-US" dirty="0" smtClean="0"/>
              <a:t>How might one challenge the idea that the United Sates was wiser AFTER the Civil War?</a:t>
            </a:r>
            <a:endParaRPr lang="en-US" dirty="0"/>
          </a:p>
        </p:txBody>
      </p:sp>
    </p:spTree>
    <p:extLst>
      <p:ext uri="{BB962C8B-B14F-4D97-AF65-F5344CB8AC3E}">
        <p14:creationId xmlns:p14="http://schemas.microsoft.com/office/powerpoint/2010/main" val="3077460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314" y="4473"/>
            <a:ext cx="10515600" cy="1325563"/>
          </a:xfrm>
        </p:spPr>
        <p:txBody>
          <a:bodyPr/>
          <a:lstStyle/>
          <a:p>
            <a:r>
              <a:rPr lang="en-US" dirty="0" smtClean="0"/>
              <a:t>Literature of the Times – Page 520-521</a:t>
            </a:r>
            <a:endParaRPr lang="en-US" dirty="0"/>
          </a:p>
        </p:txBody>
      </p:sp>
      <p:sp>
        <p:nvSpPr>
          <p:cNvPr id="3" name="Content Placeholder 2"/>
          <p:cNvSpPr>
            <a:spLocks noGrp="1"/>
          </p:cNvSpPr>
          <p:nvPr>
            <p:ph idx="1"/>
          </p:nvPr>
        </p:nvSpPr>
        <p:spPr>
          <a:xfrm>
            <a:off x="838200" y="1330036"/>
            <a:ext cx="10515600" cy="5201393"/>
          </a:xfrm>
        </p:spPr>
        <p:txBody>
          <a:bodyPr>
            <a:normAutofit/>
          </a:bodyPr>
          <a:lstStyle/>
          <a:p>
            <a:r>
              <a:rPr lang="en-US" dirty="0" smtClean="0"/>
              <a:t>The Civil War was a transitional period for writers of the day. Groundbreaking poets, former slaves, famous public figures and everyday people all contributed their ideas as the country and its literature moved from romanticism to realism. </a:t>
            </a:r>
          </a:p>
          <a:p>
            <a:r>
              <a:rPr lang="en-US" dirty="0" smtClean="0"/>
              <a:t>Brilliant Mavericks: Walt Whitman and Emily Dickinson</a:t>
            </a:r>
          </a:p>
          <a:p>
            <a:pPr lvl="1"/>
            <a:r>
              <a:rPr lang="en-US" dirty="0" smtClean="0"/>
              <a:t>Whitman and Dickinson answered Emerson’s call for a national poet</a:t>
            </a:r>
          </a:p>
          <a:p>
            <a:pPr lvl="1"/>
            <a:r>
              <a:rPr lang="en-US" dirty="0" smtClean="0"/>
              <a:t>Whitman was gregarious and outspoken; Dickinson was shy and reclusive</a:t>
            </a:r>
          </a:p>
          <a:p>
            <a:pPr lvl="1"/>
            <a:r>
              <a:rPr lang="en-US" dirty="0" smtClean="0"/>
              <a:t>Both broke conventional rules of poetry</a:t>
            </a:r>
          </a:p>
          <a:p>
            <a:pPr lvl="1"/>
            <a:r>
              <a:rPr lang="en-US" dirty="0" smtClean="0"/>
              <a:t>Dickinson used compressed lines and complex imagery to explore personal themes</a:t>
            </a:r>
          </a:p>
          <a:p>
            <a:pPr lvl="1"/>
            <a:r>
              <a:rPr lang="en-US" dirty="0" smtClean="0"/>
              <a:t>Both poets can be seen as transitional</a:t>
            </a:r>
            <a:endParaRPr lang="en-US" dirty="0"/>
          </a:p>
          <a:p>
            <a:pPr lvl="1"/>
            <a:r>
              <a:rPr lang="en-US" dirty="0" smtClean="0"/>
              <a:t>Whitman known for his free verse writing (Unconfined by formal patterns of rhyme and meter)</a:t>
            </a:r>
          </a:p>
        </p:txBody>
      </p:sp>
    </p:spTree>
    <p:extLst>
      <p:ext uri="{BB962C8B-B14F-4D97-AF65-F5344CB8AC3E}">
        <p14:creationId xmlns:p14="http://schemas.microsoft.com/office/powerpoint/2010/main" val="2724554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the following in your notebook:</a:t>
            </a:r>
            <a:endParaRPr lang="en-US" dirty="0"/>
          </a:p>
        </p:txBody>
      </p:sp>
      <p:sp>
        <p:nvSpPr>
          <p:cNvPr id="3" name="Content Placeholder 2"/>
          <p:cNvSpPr>
            <a:spLocks noGrp="1"/>
          </p:cNvSpPr>
          <p:nvPr>
            <p:ph idx="1"/>
          </p:nvPr>
        </p:nvSpPr>
        <p:spPr/>
        <p:txBody>
          <a:bodyPr/>
          <a:lstStyle/>
          <a:p>
            <a:r>
              <a:rPr lang="en-US" dirty="0" smtClean="0"/>
              <a:t>Reread the comment from Ralph Waldo Emerson. What did he was poetry to do?</a:t>
            </a:r>
          </a:p>
          <a:p>
            <a:endParaRPr lang="en-US" dirty="0" smtClean="0"/>
          </a:p>
          <a:p>
            <a:r>
              <a:rPr lang="en-US" dirty="0" smtClean="0"/>
              <a:t>How were Whitman and Dickinson alike? How were they different?</a:t>
            </a:r>
          </a:p>
          <a:p>
            <a:pPr marL="0" indent="0">
              <a:buNone/>
            </a:pPr>
            <a:endParaRPr lang="en-US" dirty="0" smtClean="0"/>
          </a:p>
          <a:p>
            <a:r>
              <a:rPr lang="en-US" dirty="0" smtClean="0"/>
              <a:t>Using the picture on pg. 521 – The cartoon is one artist representation of Emily Dickinson's reclusive nature. What other personality traits does the artist suggest about Dickinson in the panels?</a:t>
            </a:r>
          </a:p>
          <a:p>
            <a:pPr marL="0" indent="0">
              <a:buNone/>
            </a:pPr>
            <a:endParaRPr lang="en-US" dirty="0"/>
          </a:p>
        </p:txBody>
      </p:sp>
    </p:spTree>
    <p:extLst>
      <p:ext uri="{BB962C8B-B14F-4D97-AF65-F5344CB8AC3E}">
        <p14:creationId xmlns:p14="http://schemas.microsoft.com/office/powerpoint/2010/main" val="2978194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of the Civil War – Page 522-523</a:t>
            </a:r>
            <a:endParaRPr lang="en-US" dirty="0"/>
          </a:p>
        </p:txBody>
      </p:sp>
      <p:sp>
        <p:nvSpPr>
          <p:cNvPr id="3" name="Content Placeholder 2"/>
          <p:cNvSpPr>
            <a:spLocks noGrp="1"/>
          </p:cNvSpPr>
          <p:nvPr>
            <p:ph idx="1"/>
          </p:nvPr>
        </p:nvSpPr>
        <p:spPr/>
        <p:txBody>
          <a:bodyPr/>
          <a:lstStyle/>
          <a:p>
            <a:r>
              <a:rPr lang="en-US" dirty="0" smtClean="0"/>
              <a:t>Slave narratives revealed the true nature of slavery and made readers care.</a:t>
            </a:r>
          </a:p>
          <a:p>
            <a:r>
              <a:rPr lang="en-US" dirty="0" smtClean="0"/>
              <a:t>Diaries and letters gave personal responses to historical events</a:t>
            </a:r>
          </a:p>
          <a:p>
            <a:r>
              <a:rPr lang="en-US" dirty="0" smtClean="0"/>
              <a:t>Public documents influences a large audience</a:t>
            </a:r>
          </a:p>
          <a:p>
            <a:r>
              <a:rPr lang="en-US" dirty="0" smtClean="0"/>
              <a:t>Later on fiction moved toward realism</a:t>
            </a:r>
            <a:endParaRPr lang="en-US" dirty="0"/>
          </a:p>
        </p:txBody>
      </p:sp>
    </p:spTree>
    <p:extLst>
      <p:ext uri="{BB962C8B-B14F-4D97-AF65-F5344CB8AC3E}">
        <p14:creationId xmlns:p14="http://schemas.microsoft.com/office/powerpoint/2010/main" val="5070549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TotalTime>
  <Words>746</Words>
  <Application>Microsoft Office PowerPoint</Application>
  <PresentationFormat>Widescreen</PresentationFormat>
  <Paragraphs>69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Unit Three: From Romanticism to Realism 1855-1870 Page:514-527 </vt:lpstr>
      <vt:lpstr>Question of the Times: Page 514-515</vt:lpstr>
      <vt:lpstr>Emerging Realism: Historical Context – Page 516-518</vt:lpstr>
      <vt:lpstr>Answer the following in your notebook:</vt:lpstr>
      <vt:lpstr>Ideas of the Ages – Page 519</vt:lpstr>
      <vt:lpstr>Answer the following in your notebook:</vt:lpstr>
      <vt:lpstr>Literature of the Times – Page 520-521</vt:lpstr>
      <vt:lpstr>Answer the following in your notebook:</vt:lpstr>
      <vt:lpstr>Literature of the Civil War – Page 522-523</vt:lpstr>
      <vt:lpstr>Answer the following in your notebook:</vt:lpstr>
      <vt:lpstr>Connecting Literature History and Culture: Page 524-525</vt:lpstr>
      <vt:lpstr>Unit Three Vocabulary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Three: From Romanticism to Realism 1855-1870</dc:title>
  <dc:creator>Johnson, Tarrah D.</dc:creator>
  <cp:lastModifiedBy>Johnson, Tarrah D.</cp:lastModifiedBy>
  <cp:revision>10</cp:revision>
  <dcterms:created xsi:type="dcterms:W3CDTF">2014-12-08T12:13:24Z</dcterms:created>
  <dcterms:modified xsi:type="dcterms:W3CDTF">2014-12-08T14:34:41Z</dcterms:modified>
</cp:coreProperties>
</file>