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Allerta" panose="020B0604020202020204" charset="0"/>
      <p:regular r:id="rId12"/>
    </p:embeddedFont>
    <p:embeddedFont>
      <p:font typeface="Quattrocento" panose="020B0604020202020204" charset="0"/>
      <p:regular r:id="rId13"/>
      <p:bold r:id="rId14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27925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2261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516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21787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800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26110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77461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69032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74882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5351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80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560"/>
              </a:spcBef>
              <a:buClr>
                <a:srgbClr val="F9F9F9"/>
              </a:buClr>
              <a:buFont typeface="Noto Symbol"/>
              <a:buNone/>
              <a:defRPr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ctr" rtl="0">
              <a:spcBef>
                <a:spcPts val="480"/>
              </a:spcBef>
              <a:buClr>
                <a:schemeClr val="lt1"/>
              </a:buClr>
              <a:buFont typeface="Noto Symbol"/>
              <a:buNone/>
              <a:defRPr sz="2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ctr" rtl="0">
              <a:spcBef>
                <a:spcPts val="440"/>
              </a:spcBef>
              <a:buClr>
                <a:schemeClr val="lt1"/>
              </a:buClr>
              <a:buFont typeface="Noto Symbol"/>
              <a:buNone/>
              <a:defRPr sz="22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ctr" rtl="0">
              <a:spcBef>
                <a:spcPts val="400"/>
              </a:spcBef>
              <a:buClr>
                <a:schemeClr val="lt1"/>
              </a:buClr>
              <a:buFont typeface="Noto Symbol"/>
              <a:buNone/>
              <a:defRPr sz="20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ctr" rtl="0">
              <a:spcBef>
                <a:spcPts val="400"/>
              </a:spcBef>
              <a:buClr>
                <a:schemeClr val="lt1"/>
              </a:buClr>
              <a:buFont typeface="Noto Symbol"/>
              <a:buNone/>
              <a:defRPr sz="20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ctr" rtl="0">
              <a:spcBef>
                <a:spcPts val="360"/>
              </a:spcBef>
              <a:buClr>
                <a:schemeClr val="lt1"/>
              </a:buClr>
              <a:buFont typeface="Noto Symbol"/>
              <a:buNone/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ctr" rtl="0">
              <a:spcBef>
                <a:spcPts val="320"/>
              </a:spcBef>
              <a:buClr>
                <a:schemeClr val="lt1"/>
              </a:buClr>
              <a:buFont typeface="Noto Symbol"/>
              <a:buNone/>
              <a:defRPr sz="16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ctr" rtl="0">
              <a:spcBef>
                <a:spcPts val="280"/>
              </a:spcBef>
              <a:buClr>
                <a:schemeClr val="lt1"/>
              </a:buClr>
              <a:buFont typeface="Noto Symbol"/>
              <a:buNone/>
              <a:defRPr sz="1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lt1"/>
              </a:buClr>
              <a:buFont typeface="Noto Symbol"/>
              <a:buNone/>
              <a:defRPr sz="1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217419" y="-160020"/>
            <a:ext cx="470916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indent="-306070" algn="l" rtl="0">
              <a:spcBef>
                <a:spcPts val="560"/>
              </a:spcBef>
              <a:buClr>
                <a:srgbClr val="F9F9F9"/>
              </a:buClr>
              <a:buFont typeface="Noto Symbol"/>
              <a:buChar char="⬜"/>
              <a:defRPr sz="2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indent="-162560" algn="l" rtl="0">
              <a:spcBef>
                <a:spcPts val="480"/>
              </a:spcBef>
              <a:buClr>
                <a:schemeClr val="lt1"/>
              </a:buClr>
              <a:buFont typeface="Noto Symbol"/>
              <a:buChar char="◼"/>
              <a:defRPr sz="2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indent="-99441" algn="l" rtl="0">
              <a:spcBef>
                <a:spcPts val="440"/>
              </a:spcBef>
              <a:buClr>
                <a:schemeClr val="lt1"/>
              </a:buClr>
              <a:buFont typeface="Noto Symbol"/>
              <a:buChar char="▫"/>
              <a:defRPr sz="22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indent="-57911" algn="l" rtl="0">
              <a:spcBef>
                <a:spcPts val="400"/>
              </a:spcBef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indent="-59436" algn="l" rtl="0">
              <a:spcBef>
                <a:spcPts val="400"/>
              </a:spcBef>
              <a:buClr>
                <a:schemeClr val="lt1"/>
              </a:buClr>
              <a:buFont typeface="Noto Symbol"/>
              <a:buChar char="◾"/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indent="-75692" algn="l" rtl="0">
              <a:spcBef>
                <a:spcPts val="360"/>
              </a:spcBef>
              <a:buClr>
                <a:schemeClr val="lt1"/>
              </a:buClr>
              <a:buFont typeface="Noto Symbol"/>
              <a:buChar char="●"/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indent="-86360" algn="l" rtl="0">
              <a:spcBef>
                <a:spcPts val="320"/>
              </a:spcBef>
              <a:buClr>
                <a:schemeClr val="lt1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indent="-97027" algn="l" rtl="0">
              <a:spcBef>
                <a:spcPts val="280"/>
              </a:spcBef>
              <a:buClr>
                <a:schemeClr val="lt1"/>
              </a:buClr>
              <a:buFont typeface="Noto Symbol"/>
              <a:buChar char="⚫"/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indent="-94995" algn="l" rtl="0">
              <a:spcBef>
                <a:spcPts val="280"/>
              </a:spcBef>
              <a:buClr>
                <a:schemeClr val="lt1"/>
              </a:buClr>
              <a:buFont typeface="Noto Symbol"/>
              <a:buChar char="⚫"/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indent="-306070" algn="l" rtl="0">
              <a:spcBef>
                <a:spcPts val="560"/>
              </a:spcBef>
              <a:buClr>
                <a:srgbClr val="F9F9F9"/>
              </a:buClr>
              <a:buFont typeface="Noto Symbol"/>
              <a:buChar char="⬜"/>
              <a:defRPr sz="2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indent="-162560" algn="l" rtl="0">
              <a:spcBef>
                <a:spcPts val="480"/>
              </a:spcBef>
              <a:buClr>
                <a:schemeClr val="lt1"/>
              </a:buClr>
              <a:buFont typeface="Noto Symbol"/>
              <a:buChar char="◼"/>
              <a:defRPr sz="2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indent="-99441" algn="l" rtl="0">
              <a:spcBef>
                <a:spcPts val="440"/>
              </a:spcBef>
              <a:buClr>
                <a:schemeClr val="lt1"/>
              </a:buClr>
              <a:buFont typeface="Noto Symbol"/>
              <a:buChar char="▫"/>
              <a:defRPr sz="22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indent="-57911" algn="l" rtl="0">
              <a:spcBef>
                <a:spcPts val="400"/>
              </a:spcBef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indent="-59436" algn="l" rtl="0">
              <a:spcBef>
                <a:spcPts val="400"/>
              </a:spcBef>
              <a:buClr>
                <a:schemeClr val="lt1"/>
              </a:buClr>
              <a:buFont typeface="Noto Symbol"/>
              <a:buChar char="◾"/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indent="-75692" algn="l" rtl="0">
              <a:spcBef>
                <a:spcPts val="360"/>
              </a:spcBef>
              <a:buClr>
                <a:schemeClr val="lt1"/>
              </a:buClr>
              <a:buFont typeface="Noto Symbol"/>
              <a:buChar char="●"/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indent="-86360" algn="l" rtl="0">
              <a:spcBef>
                <a:spcPts val="320"/>
              </a:spcBef>
              <a:buClr>
                <a:schemeClr val="lt1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indent="-97027" algn="l" rtl="0">
              <a:spcBef>
                <a:spcPts val="280"/>
              </a:spcBef>
              <a:buClr>
                <a:schemeClr val="lt1"/>
              </a:buClr>
              <a:buFont typeface="Noto Symbol"/>
              <a:buChar char="⚫"/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indent="-94995" algn="l" rtl="0">
              <a:spcBef>
                <a:spcPts val="280"/>
              </a:spcBef>
              <a:buClr>
                <a:schemeClr val="lt1"/>
              </a:buClr>
              <a:buFont typeface="Noto Symbol"/>
              <a:buChar char="⚫"/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indent="-306070" algn="l" rtl="0">
              <a:spcBef>
                <a:spcPts val="560"/>
              </a:spcBef>
              <a:buClr>
                <a:srgbClr val="F9F9F9"/>
              </a:buClr>
              <a:buFont typeface="Noto Symbol"/>
              <a:buChar char="⬜"/>
              <a:defRPr sz="2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indent="-162560" algn="l" rtl="0">
              <a:spcBef>
                <a:spcPts val="480"/>
              </a:spcBef>
              <a:buClr>
                <a:schemeClr val="lt1"/>
              </a:buClr>
              <a:buFont typeface="Noto Symbol"/>
              <a:buChar char="◼"/>
              <a:defRPr sz="2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indent="-99441" algn="l" rtl="0">
              <a:spcBef>
                <a:spcPts val="440"/>
              </a:spcBef>
              <a:buClr>
                <a:schemeClr val="lt1"/>
              </a:buClr>
              <a:buFont typeface="Noto Symbol"/>
              <a:buChar char="▫"/>
              <a:defRPr sz="22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indent="-57911" algn="l" rtl="0">
              <a:spcBef>
                <a:spcPts val="400"/>
              </a:spcBef>
              <a:buClr>
                <a:schemeClr val="lt1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indent="-59436" algn="l" rtl="0">
              <a:spcBef>
                <a:spcPts val="400"/>
              </a:spcBef>
              <a:buClr>
                <a:schemeClr val="lt1"/>
              </a:buClr>
              <a:buFont typeface="Noto Symbol"/>
              <a:buChar char="◾"/>
              <a:defRPr sz="20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indent="-75692" algn="l" rtl="0">
              <a:spcBef>
                <a:spcPts val="360"/>
              </a:spcBef>
              <a:buClr>
                <a:schemeClr val="lt1"/>
              </a:buClr>
              <a:buFont typeface="Noto Symbol"/>
              <a:buChar char="●"/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indent="-86360" algn="l" rtl="0">
              <a:spcBef>
                <a:spcPts val="320"/>
              </a:spcBef>
              <a:buClr>
                <a:schemeClr val="lt1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indent="-97027" algn="l" rtl="0">
              <a:spcBef>
                <a:spcPts val="280"/>
              </a:spcBef>
              <a:buClr>
                <a:schemeClr val="lt1"/>
              </a:buClr>
              <a:buFont typeface="Noto Symbol"/>
              <a:buChar char="⚫"/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indent="-94995" algn="l" rtl="0">
              <a:spcBef>
                <a:spcPts val="280"/>
              </a:spcBef>
              <a:buClr>
                <a:schemeClr val="lt1"/>
              </a:buClr>
              <a:buFont typeface="Noto Symbol"/>
              <a:buChar char="⚫"/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DCC577"/>
              </a:buClr>
              <a:buFont typeface="Allerta"/>
              <a:buNone/>
              <a:defRPr sz="4800" b="1" cap="none" baseline="0">
                <a:solidFill>
                  <a:srgbClr val="DCC577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600200" y="2507785"/>
            <a:ext cx="70866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3152" indent="-9652" algn="l"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 sz="20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 sz="2400" b="0" cap="none" baseline="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Font typeface="Quattrocento"/>
              <a:buNone/>
              <a:defRPr sz="2000" b="1"/>
            </a:lvl2pPr>
            <a:lvl3pPr rtl="0">
              <a:spcBef>
                <a:spcPts val="0"/>
              </a:spcBef>
              <a:buFont typeface="Quattrocento"/>
              <a:buNone/>
              <a:defRPr sz="1800" b="1"/>
            </a:lvl3pPr>
            <a:lvl4pPr rtl="0">
              <a:spcBef>
                <a:spcPts val="0"/>
              </a:spcBef>
              <a:buFont typeface="Quattrocento"/>
              <a:buNone/>
              <a:defRPr sz="1600" b="1"/>
            </a:lvl4pPr>
            <a:lvl5pPr rtl="0">
              <a:spcBef>
                <a:spcPts val="0"/>
              </a:spcBef>
              <a:buFont typeface="Quattrocento"/>
              <a:buNone/>
              <a:defRPr sz="1600" b="1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774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Quattrocento"/>
              <a:buNone/>
              <a:defRPr sz="2400" b="0" cap="none" baseline="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Font typeface="Quattrocento"/>
              <a:buNone/>
              <a:defRPr sz="2000" b="1"/>
            </a:lvl2pPr>
            <a:lvl3pPr rtl="0">
              <a:spcBef>
                <a:spcPts val="0"/>
              </a:spcBef>
              <a:buFont typeface="Quattrocento"/>
              <a:buNone/>
              <a:defRPr sz="1800" b="1"/>
            </a:lvl3pPr>
            <a:lvl4pPr rtl="0">
              <a:spcBef>
                <a:spcPts val="0"/>
              </a:spcBef>
              <a:buFont typeface="Quattrocento"/>
              <a:buNone/>
              <a:defRPr sz="1600" b="1"/>
            </a:lvl4pPr>
            <a:lvl5pPr rtl="0">
              <a:spcBef>
                <a:spcPts val="0"/>
              </a:spcBef>
              <a:buFont typeface="Quattrocento"/>
              <a:buNone/>
              <a:defRPr sz="1600" b="1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7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4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4DB8A"/>
              </a:buClr>
              <a:buFont typeface="Allerta"/>
              <a:buNone/>
              <a:defRPr sz="2200" b="0">
                <a:solidFill>
                  <a:srgbClr val="F4DB8A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313" cy="460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attrocento"/>
              <a:buNone/>
              <a:defRPr sz="1400"/>
            </a:lvl1pPr>
            <a:lvl2pPr rtl="0">
              <a:spcBef>
                <a:spcPts val="0"/>
              </a:spcBef>
              <a:buFont typeface="Quattrocento"/>
              <a:buNone/>
              <a:defRPr sz="1200"/>
            </a:lvl2pPr>
            <a:lvl3pPr rtl="0">
              <a:spcBef>
                <a:spcPts val="0"/>
              </a:spcBef>
              <a:buFont typeface="Quattrocento"/>
              <a:buNone/>
              <a:defRPr sz="1000"/>
            </a:lvl3pPr>
            <a:lvl4pPr rtl="0">
              <a:spcBef>
                <a:spcPts val="0"/>
              </a:spcBef>
              <a:buFont typeface="Quattrocento"/>
              <a:buNone/>
              <a:defRPr sz="900"/>
            </a:lvl4pPr>
            <a:lvl5pPr rtl="0">
              <a:spcBef>
                <a:spcPts val="0"/>
              </a:spcBef>
              <a:buFont typeface="Quattrocento"/>
              <a:buNone/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2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399" cy="522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Font typeface="Allerta"/>
              <a:buNone/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399" cy="3962399"/>
          </a:xfrm>
          <a:prstGeom prst="rect">
            <a:avLst/>
          </a:prstGeom>
          <a:solidFill>
            <a:schemeClr val="dk2"/>
          </a:solidFill>
          <a:ln w="4445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BABABA"/>
              </a:buClr>
              <a:buFont typeface="Quattrocento"/>
              <a:buNone/>
              <a:defRPr sz="3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399" cy="5303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Quattrocento"/>
              <a:buNone/>
              <a:defRPr sz="14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rtl="0">
              <a:spcBef>
                <a:spcPts val="0"/>
              </a:spcBef>
              <a:defRPr sz="16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rtl="0">
              <a:spcBef>
                <a:spcPts val="0"/>
              </a:spcBef>
              <a:defRPr sz="140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indent="-306070" algn="l" rtl="0">
              <a:spcBef>
                <a:spcPts val="560"/>
              </a:spcBef>
              <a:buClr>
                <a:srgbClr val="F9F9F9"/>
              </a:buClr>
              <a:buFont typeface="Noto Symbol"/>
              <a:buChar char="⬜"/>
              <a:defRPr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indent="-162560" algn="l" rtl="0">
              <a:spcBef>
                <a:spcPts val="480"/>
              </a:spcBef>
              <a:buClr>
                <a:schemeClr val="lt1"/>
              </a:buClr>
              <a:buFont typeface="Noto Symbol"/>
              <a:buChar char="◼"/>
              <a:defRPr sz="2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indent="-99441" algn="l" rtl="0">
              <a:spcBef>
                <a:spcPts val="440"/>
              </a:spcBef>
              <a:buClr>
                <a:schemeClr val="lt1"/>
              </a:buClr>
              <a:buFont typeface="Noto Symbol"/>
              <a:buChar char="▫"/>
              <a:defRPr sz="22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indent="-57911" algn="l" rtl="0">
              <a:spcBef>
                <a:spcPts val="400"/>
              </a:spcBef>
              <a:buClr>
                <a:schemeClr val="lt1"/>
              </a:buClr>
              <a:buFont typeface="Noto Symbol"/>
              <a:buChar char="●"/>
              <a:defRPr sz="20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indent="-59436" algn="l" rtl="0">
              <a:spcBef>
                <a:spcPts val="400"/>
              </a:spcBef>
              <a:buClr>
                <a:schemeClr val="lt1"/>
              </a:buClr>
              <a:buFont typeface="Noto Symbol"/>
              <a:buChar char="◾"/>
              <a:defRPr sz="20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indent="-75692" algn="l" rtl="0">
              <a:spcBef>
                <a:spcPts val="360"/>
              </a:spcBef>
              <a:buClr>
                <a:schemeClr val="lt1"/>
              </a:buClr>
              <a:buFont typeface="Noto Symbol"/>
              <a:buChar char="●"/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indent="-86360" algn="l" rtl="0">
              <a:spcBef>
                <a:spcPts val="320"/>
              </a:spcBef>
              <a:buClr>
                <a:schemeClr val="lt1"/>
              </a:buClr>
              <a:buFont typeface="Noto Symbol"/>
              <a:buChar char="⚫"/>
              <a:defRPr sz="16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indent="-97027" algn="l" rtl="0">
              <a:spcBef>
                <a:spcPts val="280"/>
              </a:spcBef>
              <a:buClr>
                <a:schemeClr val="lt1"/>
              </a:buClr>
              <a:buFont typeface="Noto Symbol"/>
              <a:buChar char="⚫"/>
              <a:defRPr sz="1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indent="-94995" algn="l" rtl="0">
              <a:spcBef>
                <a:spcPts val="280"/>
              </a:spcBef>
              <a:buClr>
                <a:schemeClr val="lt1"/>
              </a:buClr>
              <a:buFont typeface="Noto Symbol"/>
              <a:buChar char="⚫"/>
              <a:defRPr sz="1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 baseline="0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7zR3IDEHr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tube.com/viewVideo.php?video_id=25120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80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THE RAVEN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9F9F9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Edgar Allen Poe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4114800"/>
            <a:ext cx="2971799" cy="2239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Big Question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buClr>
                <a:srgbClr val="F9F9F9"/>
              </a:buClr>
              <a:buSzPct val="64999"/>
              <a:buFont typeface="Noto Symbol"/>
              <a:buChar char="⬜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Why are we fascinated by the unknown?</a:t>
            </a:r>
          </a:p>
          <a:p>
            <a:pPr marL="457200" marR="0" lvl="0" indent="0" algn="l" rtl="0">
              <a:spcBef>
                <a:spcPts val="720"/>
              </a:spcBef>
              <a:buNone/>
            </a:pPr>
            <a:endParaRPr/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About the Author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lnSpc>
                <a:spcPct val="90000"/>
              </a:lnSpc>
              <a:spcBef>
                <a:spcPts val="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Poe is one of literature’s “most brilliant, but erratic, stars”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At the age of 18 he was thrown out of college for gambling debts, beginning a lifelong patter of self-sabotage. 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He married his first cousin 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Theories about the cause of his death range from alcohol, poisoning to brain lesions to rabies. 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FUN FACT: He inspired the name of the Baltimore Ravens football team ☺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Unity of Style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buClr>
                <a:srgbClr val="F9F9F9"/>
              </a:buClr>
              <a:buSzPct val="64999"/>
              <a:buFont typeface="Noto Symbol"/>
              <a:buChar char="⬜"/>
            </a:pPr>
            <a:r>
              <a:rPr lang="en-US" sz="36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Poe wanted his storied to achieve a </a:t>
            </a:r>
            <a:r>
              <a:rPr lang="en-US" sz="3600" b="1" i="0" u="none" strike="noStrike" cap="none" baseline="0">
                <a:solidFill>
                  <a:srgbClr val="FFFF00"/>
                </a:solidFill>
                <a:latin typeface="Quattrocento"/>
                <a:ea typeface="Quattrocento"/>
                <a:cs typeface="Quattrocento"/>
                <a:sym typeface="Quattrocento"/>
              </a:rPr>
              <a:t>UNITY OF EFFECT</a:t>
            </a:r>
            <a:r>
              <a:rPr lang="en-US" sz="36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, where every element – plot, character, setting, and imagery – helped create a single effect, or mood.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41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 will watch some, work some, watch some more!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lnSpc>
                <a:spcPct val="90000"/>
              </a:lnSpc>
              <a:spcBef>
                <a:spcPts val="0"/>
              </a:spcBef>
              <a:buClr>
                <a:srgbClr val="F9F9F9"/>
              </a:buClr>
              <a:buSzPct val="65135"/>
              <a:buFont typeface="Noto Symbol"/>
              <a:buChar char="⬜"/>
            </a:pPr>
            <a:r>
              <a:rPr lang="en-US" sz="2405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Poe had a very clear philosophy of poetry.  He wrote a very detailed essay explaining how poetry should be constructed.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481"/>
              </a:spcBef>
              <a:buClr>
                <a:srgbClr val="F9F9F9"/>
              </a:buClr>
              <a:buSzPct val="65135"/>
              <a:buFont typeface="Noto Symbol"/>
              <a:buChar char="⬜"/>
            </a:pPr>
            <a:r>
              <a:rPr lang="en-US" sz="2405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Poetry was always meant to be </a:t>
            </a:r>
            <a:r>
              <a:rPr lang="en-US" sz="2405" b="0" i="0" u="none" strike="noStrike" cap="none" baseline="0">
                <a:solidFill>
                  <a:srgbClr val="FF0000"/>
                </a:solidFill>
                <a:latin typeface="Quattrocento"/>
                <a:ea typeface="Quattrocento"/>
                <a:cs typeface="Quattrocento"/>
                <a:sym typeface="Quattrocento"/>
              </a:rPr>
              <a:t>heard</a:t>
            </a:r>
            <a:r>
              <a:rPr lang="en-US" sz="2405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, not just </a:t>
            </a:r>
            <a:r>
              <a:rPr lang="en-US" sz="2405" b="0" i="0" u="none" strike="noStrike" cap="none" baseline="0">
                <a:solidFill>
                  <a:srgbClr val="FFC000"/>
                </a:solidFill>
                <a:latin typeface="Quattrocento"/>
                <a:ea typeface="Quattrocento"/>
                <a:cs typeface="Quattrocento"/>
                <a:sym typeface="Quattrocento"/>
              </a:rPr>
              <a:t>seen</a:t>
            </a:r>
            <a:r>
              <a:rPr lang="en-US" sz="2405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on the page.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481"/>
              </a:spcBef>
              <a:buClr>
                <a:srgbClr val="F9F9F9"/>
              </a:buClr>
              <a:buSzPct val="65135"/>
              <a:buFont typeface="Noto Symbol"/>
              <a:buChar char="⬜"/>
            </a:pPr>
            <a:r>
              <a:rPr lang="en-US" sz="2405" b="0" i="0" u="none" strike="noStrike" cap="none" baseline="0">
                <a:solidFill>
                  <a:srgbClr val="FF0000"/>
                </a:solidFill>
                <a:latin typeface="Quattrocento"/>
                <a:ea typeface="Quattrocento"/>
                <a:cs typeface="Quattrocento"/>
                <a:sym typeface="Quattrocento"/>
              </a:rPr>
              <a:t>So, let’s begin by hearing the poem.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lnSpc>
                <a:spcPct val="90000"/>
              </a:lnSpc>
              <a:spcBef>
                <a:spcPts val="0"/>
              </a:spcBef>
              <a:buClr>
                <a:srgbClr val="F9F9F9"/>
              </a:buClr>
              <a:buSzPct val="65135"/>
              <a:buFont typeface="Noto Symbol"/>
              <a:buChar char="⬜"/>
            </a:pPr>
            <a:r>
              <a:rPr lang="en-US" sz="2405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Vincent Price was a famous actor in the middle of the last century.  He was best known for his horror and suspense roles.  He especially recorded many Poe poems and short stories.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481"/>
              </a:spcBef>
              <a:buClr>
                <a:srgbClr val="F9F9F9"/>
              </a:buClr>
              <a:buSzPct val="65135"/>
              <a:buFont typeface="Noto Symbol"/>
              <a:buChar char="⬜"/>
            </a:pPr>
            <a:r>
              <a:rPr lang="en-US" sz="2405" b="0" i="0" u="sng" strike="noStrike" cap="none" baseline="0">
                <a:solidFill>
                  <a:schemeClr val="hlink"/>
                </a:solidFill>
                <a:latin typeface="Quattrocento"/>
                <a:ea typeface="Quattrocento"/>
                <a:cs typeface="Quattrocento"/>
                <a:sym typeface="Quattrocento"/>
                <a:hlinkClick r:id="rId3"/>
              </a:rPr>
              <a:t>http://www.youtube.com/watch?v=T7zR3IDEHrM</a:t>
            </a:r>
            <a:r>
              <a:rPr lang="en-US" sz="2405" b="0" i="0" u="none" strike="noStrike" cap="none" baseline="0">
                <a:solidFill>
                  <a:srgbClr val="00B050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369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In your daybook answer the following questions: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Did it sound more like a </a:t>
            </a:r>
            <a:r>
              <a:rPr lang="en-US" sz="2800" b="0" i="1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narrative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(story?)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Does Price’s voice make it easier to understand the </a:t>
            </a:r>
            <a:r>
              <a:rPr lang="en-US" sz="2800" b="0" i="1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meaning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of the words?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 the setting/costume/actions help you to better understand the </a:t>
            </a:r>
            <a:r>
              <a:rPr lang="en-US" sz="2800" b="0" i="1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events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of the poem?</a:t>
            </a:r>
          </a:p>
          <a:p>
            <a:pPr marL="548640" marR="0" lvl="0" indent="-306070" algn="l" rtl="0"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A Different Approach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Simpsons created a parody of The Raven. While listening/watching note the difference between the two different approaches.  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sng" strike="noStrike" cap="none" baseline="0">
                <a:solidFill>
                  <a:schemeClr val="hlink"/>
                </a:solidFill>
                <a:latin typeface="Quattrocento"/>
                <a:ea typeface="Quattrocento"/>
                <a:cs typeface="Quattrocento"/>
                <a:sym typeface="Quattrocento"/>
                <a:hlinkClick r:id="rId3"/>
              </a:rPr>
              <a:t>http://teachertube.com/viewVideo.php?video_id=251203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369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In your daybook answer the following questions: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lnSpc>
                <a:spcPct val="90000"/>
              </a:lnSpc>
              <a:spcBef>
                <a:spcPts val="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Did it sound more like a </a:t>
            </a:r>
            <a:r>
              <a:rPr lang="en-US" sz="2800" b="0" i="1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narrative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(story?)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Does the speakers voice make it easier to understand the </a:t>
            </a:r>
            <a:r>
              <a:rPr lang="en-US" sz="2800" b="0" i="1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meaning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of the words?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 the setting/costume/characters/actions help you to better understand the </a:t>
            </a:r>
            <a:r>
              <a:rPr lang="en-US" sz="2800" b="0" i="1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events</a:t>
            </a: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of the poem?</a:t>
            </a:r>
          </a:p>
          <a:p>
            <a:pPr marL="548640" marR="0" lvl="0" indent="-30607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 baseline="0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Breaking it DOWN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lnSpc>
                <a:spcPct val="90000"/>
              </a:lnSpc>
              <a:spcBef>
                <a:spcPts val="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Everyone will be assigned to 1 or 2 different stanzas from the poem you will need to complete the following:</a:t>
            </a:r>
          </a:p>
          <a:p>
            <a:pPr marL="8686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80000"/>
              <a:buFont typeface="Noto Symbol"/>
              <a:buChar char="◼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Write out the entire stanza</a:t>
            </a:r>
          </a:p>
          <a:p>
            <a:pPr marL="8686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80000"/>
              <a:buFont typeface="Noto Symbol"/>
              <a:buChar char="◼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Identify the sound devices that are used?</a:t>
            </a:r>
          </a:p>
          <a:p>
            <a:pPr marL="8686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80000"/>
              <a:buFont typeface="Noto Symbol"/>
              <a:buChar char="◼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What are your individual perspectives/opinions of the stanza?</a:t>
            </a:r>
          </a:p>
          <a:p>
            <a:pPr marL="8686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80000"/>
              <a:buFont typeface="Noto Symbol"/>
              <a:buChar char="◼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Translate the stanza into simple terms</a:t>
            </a:r>
          </a:p>
          <a:p>
            <a:pPr marL="8686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80000"/>
              <a:buFont typeface="Noto Symbol"/>
              <a:buChar char="◼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Draw an image relating to the Stanza</a:t>
            </a:r>
          </a:p>
          <a:p>
            <a:pPr marL="8686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80000"/>
              <a:buFont typeface="Noto Symbol"/>
              <a:buChar char="◼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What is the tone?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SzPct val="65000"/>
              <a:buFont typeface="Noto Symbol"/>
              <a:buChar char="⬜"/>
            </a:pPr>
            <a:r>
              <a:rPr lang="en-US" sz="2800" b="1" i="0" u="none" strike="noStrike" cap="none" baseline="0">
                <a:solidFill>
                  <a:srgbClr val="FF0000"/>
                </a:solidFill>
                <a:latin typeface="Quattrocento"/>
                <a:ea typeface="Quattrocento"/>
                <a:cs typeface="Quattrocento"/>
                <a:sym typeface="Quattrocento"/>
              </a:rPr>
              <a:t>YOU HAVE TO USE COLOR ON YOUR PAPER!!! NO PENCIL!</a:t>
            </a:r>
          </a:p>
          <a:p>
            <a:pPr marL="548640" marR="0" lvl="0" indent="-30607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Allerta</vt:lpstr>
      <vt:lpstr>Quattrocento</vt:lpstr>
      <vt:lpstr>Noto Symbol</vt:lpstr>
      <vt:lpstr>Arial</vt:lpstr>
      <vt:lpstr>Apex</vt:lpstr>
      <vt:lpstr>THE RAVEN</vt:lpstr>
      <vt:lpstr>Big Question</vt:lpstr>
      <vt:lpstr>About the Author</vt:lpstr>
      <vt:lpstr>Unity of Style</vt:lpstr>
      <vt:lpstr>We will watch some, work some, watch some more!</vt:lpstr>
      <vt:lpstr>In your daybook answer the following questions:</vt:lpstr>
      <vt:lpstr>A Different Approach</vt:lpstr>
      <vt:lpstr>In your daybook answer the following questions:</vt:lpstr>
      <vt:lpstr>Breaking it DOWN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RAVEN</dc:title>
  <dc:creator>Johnson, Tarrah D.</dc:creator>
  <cp:lastModifiedBy>Johnson, Tarrah D.</cp:lastModifiedBy>
  <cp:revision>1</cp:revision>
  <dcterms:modified xsi:type="dcterms:W3CDTF">2015-10-13T13:18:55Z</dcterms:modified>
</cp:coreProperties>
</file>